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85" r:id="rId5"/>
    <p:sldId id="289"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p:cViewPr varScale="1">
        <p:scale>
          <a:sx n="77" d="100"/>
          <a:sy n="77" d="100"/>
        </p:scale>
        <p:origin x="1368" y="90"/>
      </p:cViewPr>
      <p:guideLst>
        <p:guide orient="horz" pos="3016"/>
        <p:guide pos="23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t>6/22/2022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t>6/22/2022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t>6/22/2022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t>6/22/2022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t>6/22/2022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t>6/22/2022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t>6/22/2022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t>6/22/2022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t>6/22/2022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t>6/22/2022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t>6/22/2022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t>6/22/2022</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26941"/>
            <a:ext cx="9144000" cy="6858000"/>
          </a:xfrm>
          <a:prstGeom prst="rect">
            <a:avLst/>
          </a:prstGeom>
        </p:spPr>
      </p:pic>
      <p:sp>
        <p:nvSpPr>
          <p:cNvPr id="3" name="TextBox 3"/>
          <p:cNvSpPr txBox="1"/>
          <p:nvPr/>
        </p:nvSpPr>
        <p:spPr>
          <a:xfrm>
            <a:off x="546100" y="2095500"/>
            <a:ext cx="8130356" cy="3182923"/>
          </a:xfrm>
          <a:prstGeom prst="rect">
            <a:avLst/>
          </a:prstGeom>
          <a:noFill/>
        </p:spPr>
        <p:txBody>
          <a:bodyPr vert="horz" wrap="square" lIns="0" tIns="0" rIns="0" bIns="0" rtlCol="0">
            <a:spAutoFit/>
          </a:bodyPr>
          <a:lstStyle/>
          <a:p>
            <a:pPr algn="ctr">
              <a:lnSpc>
                <a:spcPct val="200000"/>
              </a:lnSpc>
            </a:pPr>
            <a:r>
              <a:rPr lang="en-CA" sz="4400" dirty="0">
                <a:solidFill>
                  <a:srgbClr val="000000"/>
                </a:solidFill>
                <a:latin typeface="Bookman Old Style" panose="02050604050505020204" pitchFamily="18" charset="0"/>
                <a:cs typeface="Calibri"/>
              </a:rPr>
              <a:t>Employee of the Semester </a:t>
            </a:r>
          </a:p>
          <a:p>
            <a:pPr algn="ctr">
              <a:lnSpc>
                <a:spcPct val="200000"/>
              </a:lnSpc>
            </a:pPr>
            <a:r>
              <a:rPr lang="en-CA" sz="4400" dirty="0">
                <a:solidFill>
                  <a:srgbClr val="000000"/>
                </a:solidFill>
                <a:latin typeface="Bookman Old Style" panose="02050604050505020204" pitchFamily="18" charset="0"/>
                <a:cs typeface="Calibri"/>
              </a:rPr>
              <a:t>Spring 2022</a:t>
            </a:r>
          </a:p>
          <a:p>
            <a:pPr>
              <a:lnSpc>
                <a:spcPts val="3680"/>
              </a:lnSpc>
            </a:pPr>
            <a:endParaRPr lang="en-CA" sz="3204" dirty="0">
              <a:solidFill>
                <a:srgbClr val="000000"/>
              </a:solidFill>
            </a:endParaRPr>
          </a:p>
        </p:txBody>
      </p:sp>
    </p:spTree>
    <p:extLst>
      <p:ext uri="{BB962C8B-B14F-4D97-AF65-F5344CB8AC3E}">
        <p14:creationId xmlns:p14="http://schemas.microsoft.com/office/powerpoint/2010/main" val="178993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58000"/>
          </a:xfrm>
          <a:prstGeom prst="rect">
            <a:avLst/>
          </a:prstGeom>
        </p:spPr>
      </p:pic>
      <p:sp>
        <p:nvSpPr>
          <p:cNvPr id="3" name="TextBox 3"/>
          <p:cNvSpPr txBox="1"/>
          <p:nvPr/>
        </p:nvSpPr>
        <p:spPr>
          <a:xfrm>
            <a:off x="546101" y="1568786"/>
            <a:ext cx="1479572" cy="948978"/>
          </a:xfrm>
          <a:prstGeom prst="rect">
            <a:avLst/>
          </a:prstGeom>
          <a:noFill/>
        </p:spPr>
        <p:txBody>
          <a:bodyPr vert="horz" wrap="none" lIns="0" tIns="0" rIns="0" bIns="0" rtlCol="0">
            <a:spAutoFit/>
          </a:bodyPr>
          <a:lstStyle/>
          <a:p>
            <a:pPr>
              <a:lnSpc>
                <a:spcPts val="3680"/>
              </a:lnSpc>
            </a:pPr>
            <a:r>
              <a:rPr lang="en-CA" sz="3204" dirty="0">
                <a:solidFill>
                  <a:srgbClr val="000000"/>
                </a:solidFill>
                <a:latin typeface="Calibri"/>
                <a:cs typeface="Calibri"/>
              </a:rPr>
              <a:t>Purpose:</a:t>
            </a:r>
          </a:p>
          <a:p>
            <a:pPr>
              <a:lnSpc>
                <a:spcPts val="3680"/>
              </a:lnSpc>
            </a:pPr>
            <a:endParaRPr lang="en-CA" sz="3204" dirty="0">
              <a:solidFill>
                <a:srgbClr val="000000"/>
              </a:solidFill>
            </a:endParaRPr>
          </a:p>
        </p:txBody>
      </p:sp>
      <p:sp>
        <p:nvSpPr>
          <p:cNvPr id="4" name="TextBox 4"/>
          <p:cNvSpPr txBox="1"/>
          <p:nvPr/>
        </p:nvSpPr>
        <p:spPr>
          <a:xfrm>
            <a:off x="511006" y="2202879"/>
            <a:ext cx="8058348" cy="4655121"/>
          </a:xfrm>
          <a:prstGeom prst="rect">
            <a:avLst/>
          </a:prstGeom>
          <a:noFill/>
        </p:spPr>
        <p:txBody>
          <a:bodyPr vert="horz" wrap="square" lIns="0" tIns="0" rIns="0" bIns="0" rtlCol="0">
            <a:spAutoFit/>
          </a:bodyPr>
          <a:lstStyle/>
          <a:p>
            <a:r>
              <a:rPr lang="en-US" dirty="0"/>
              <a:t>We acknowledge and celebrate the successes of our employees. The Employee of the Semester Award is recognition of outstanding performance by Valdosta State University classified staff members who have contributed to the mission and goals of the university.  These employees exemplify the values of Valdosta State University.</a:t>
            </a:r>
          </a:p>
          <a:p>
            <a:endParaRPr lang="en-US" dirty="0"/>
          </a:p>
          <a:p>
            <a:r>
              <a:rPr lang="en-US" b="1" i="1" dirty="0"/>
              <a:t>Objective:</a:t>
            </a:r>
            <a:br>
              <a:rPr lang="en-US" b="1" i="1" dirty="0"/>
            </a:br>
            <a:r>
              <a:rPr lang="en-US" dirty="0"/>
              <a:t>The objective of this program is to create positive role models and to identify noteworthy accomplishments of valuable employees who through their hard work and dedication have positively impacted the Valdosta State University community.</a:t>
            </a:r>
          </a:p>
          <a:p>
            <a:endParaRPr lang="en-US" dirty="0"/>
          </a:p>
          <a:p>
            <a:r>
              <a:rPr lang="en-US" b="1" i="1" dirty="0"/>
              <a:t>Eligibility:</a:t>
            </a:r>
            <a:br>
              <a:rPr lang="en-US" b="1" i="1" dirty="0"/>
            </a:br>
            <a:r>
              <a:rPr lang="en-US" dirty="0"/>
              <a:t>All VSU full-time classified staff employees, excluding COSA members, are eligible to be nominated for employee of the semester.  The nominated employee must have satisfactory or above satisfactory performance on performance appraisals and no outstanding disciplinary actions. Must be a VSU employee.</a:t>
            </a:r>
          </a:p>
          <a:p>
            <a:pPr>
              <a:lnSpc>
                <a:spcPts val="3900"/>
              </a:lnSpc>
            </a:pPr>
            <a:endParaRPr lang="en-CA" dirty="0">
              <a:solidFill>
                <a:srgbClr val="000000"/>
              </a:solidFill>
            </a:endParaRPr>
          </a:p>
        </p:txBody>
      </p:sp>
    </p:spTree>
    <p:extLst>
      <p:ext uri="{BB962C8B-B14F-4D97-AF65-F5344CB8AC3E}">
        <p14:creationId xmlns:p14="http://schemas.microsoft.com/office/powerpoint/2010/main" val="375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99392"/>
            <a:ext cx="9144000" cy="6858000"/>
          </a:xfrm>
          <a:prstGeom prst="rect">
            <a:avLst/>
          </a:prstGeom>
        </p:spPr>
      </p:pic>
      <p:sp>
        <p:nvSpPr>
          <p:cNvPr id="3" name="TextBox 3"/>
          <p:cNvSpPr txBox="1"/>
          <p:nvPr/>
        </p:nvSpPr>
        <p:spPr>
          <a:xfrm>
            <a:off x="2496111" y="1484784"/>
            <a:ext cx="4151778" cy="4390946"/>
          </a:xfrm>
          <a:prstGeom prst="rect">
            <a:avLst/>
          </a:prstGeom>
          <a:noFill/>
        </p:spPr>
        <p:txBody>
          <a:bodyPr vert="horz" wrap="none" lIns="0" tIns="0" rIns="0" bIns="0" rtlCol="0">
            <a:spAutoFit/>
          </a:bodyPr>
          <a:lstStyle/>
          <a:p>
            <a:pPr algn="ctr">
              <a:lnSpc>
                <a:spcPts val="3680"/>
              </a:lnSpc>
            </a:pPr>
            <a:endParaRPr lang="en-CA" sz="3204" dirty="0">
              <a:solidFill>
                <a:srgbClr val="000000"/>
              </a:solidFill>
              <a:latin typeface="Calibri"/>
              <a:cs typeface="Calibri"/>
            </a:endParaRPr>
          </a:p>
          <a:p>
            <a:pPr algn="ctr">
              <a:lnSpc>
                <a:spcPts val="3680"/>
              </a:lnSpc>
            </a:pPr>
            <a:r>
              <a:rPr lang="en-CA" sz="3204" dirty="0">
                <a:solidFill>
                  <a:srgbClr val="000000"/>
                </a:solidFill>
                <a:latin typeface="Calibri"/>
                <a:cs typeface="Calibri"/>
              </a:rPr>
              <a:t>Celebrate Nominees!</a:t>
            </a:r>
          </a:p>
          <a:p>
            <a:pPr lvl="3"/>
            <a:r>
              <a:rPr lang="en-US" dirty="0"/>
              <a:t>Carl Brown  </a:t>
            </a:r>
          </a:p>
          <a:p>
            <a:pPr lvl="3"/>
            <a:r>
              <a:rPr lang="en-US" dirty="0"/>
              <a:t>Lori Overlaur</a:t>
            </a:r>
          </a:p>
          <a:p>
            <a:pPr lvl="3"/>
            <a:r>
              <a:rPr lang="en-US" dirty="0"/>
              <a:t>Maggie Vallotton</a:t>
            </a:r>
          </a:p>
          <a:p>
            <a:pPr lvl="3"/>
            <a:r>
              <a:rPr lang="en-US" dirty="0"/>
              <a:t>Susan Jones</a:t>
            </a:r>
          </a:p>
          <a:p>
            <a:pPr lvl="3"/>
            <a:r>
              <a:rPr lang="en-US" dirty="0"/>
              <a:t>Shannon McGee                       </a:t>
            </a:r>
          </a:p>
          <a:p>
            <a:pPr lvl="3"/>
            <a:r>
              <a:rPr lang="en-US" dirty="0"/>
              <a:t>Rafiah A Jenkins               </a:t>
            </a:r>
          </a:p>
          <a:p>
            <a:pPr lvl="3"/>
            <a:r>
              <a:rPr lang="en-US" dirty="0"/>
              <a:t>Wayne Thomas                 </a:t>
            </a:r>
          </a:p>
          <a:p>
            <a:pPr lvl="3"/>
            <a:r>
              <a:rPr lang="en-US" dirty="0"/>
              <a:t>Caleb Reid    </a:t>
            </a:r>
          </a:p>
          <a:p>
            <a:pPr lvl="3"/>
            <a:r>
              <a:rPr lang="en-US" dirty="0"/>
              <a:t>Terence Sullivan</a:t>
            </a:r>
          </a:p>
          <a:p>
            <a:pPr algn="ctr">
              <a:lnSpc>
                <a:spcPts val="3680"/>
              </a:lnSpc>
            </a:pPr>
            <a:endParaRPr lang="en-CA" sz="3204" dirty="0">
              <a:solidFill>
                <a:srgbClr val="000000"/>
              </a:solidFill>
              <a:latin typeface="Calibri"/>
              <a:cs typeface="Calibri"/>
            </a:endParaRPr>
          </a:p>
          <a:p>
            <a:pPr algn="ctr">
              <a:lnSpc>
                <a:spcPts val="3680"/>
              </a:lnSpc>
            </a:pPr>
            <a:endParaRPr lang="en-CA" sz="3204" dirty="0">
              <a:solidFill>
                <a:srgbClr val="000000"/>
              </a:solidFill>
            </a:endParaRPr>
          </a:p>
        </p:txBody>
      </p:sp>
    </p:spTree>
    <p:extLst>
      <p:ext uri="{BB962C8B-B14F-4D97-AF65-F5344CB8AC3E}">
        <p14:creationId xmlns:p14="http://schemas.microsoft.com/office/powerpoint/2010/main" val="392360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58000"/>
          </a:xfrm>
          <a:prstGeom prst="rect">
            <a:avLst/>
          </a:prstGeom>
        </p:spPr>
      </p:pic>
      <p:sp>
        <p:nvSpPr>
          <p:cNvPr id="3" name="TextBox 3"/>
          <p:cNvSpPr txBox="1"/>
          <p:nvPr/>
        </p:nvSpPr>
        <p:spPr>
          <a:xfrm>
            <a:off x="546101" y="1598231"/>
            <a:ext cx="6194525" cy="1423467"/>
          </a:xfrm>
          <a:prstGeom prst="rect">
            <a:avLst/>
          </a:prstGeom>
          <a:noFill/>
        </p:spPr>
        <p:txBody>
          <a:bodyPr vert="horz" wrap="square" lIns="0" tIns="0" rIns="0" bIns="0" rtlCol="0">
            <a:spAutoFit/>
          </a:bodyPr>
          <a:lstStyle/>
          <a:p>
            <a:pPr>
              <a:lnSpc>
                <a:spcPts val="3680"/>
              </a:lnSpc>
            </a:pPr>
            <a:r>
              <a:rPr lang="en-CA" sz="3204" dirty="0">
                <a:solidFill>
                  <a:srgbClr val="000000"/>
                </a:solidFill>
                <a:latin typeface="Calibri"/>
                <a:cs typeface="Calibri"/>
              </a:rPr>
              <a:t>3</a:t>
            </a:r>
            <a:r>
              <a:rPr lang="en-CA" sz="3204" baseline="30000" dirty="0">
                <a:solidFill>
                  <a:srgbClr val="000000"/>
                </a:solidFill>
                <a:latin typeface="Calibri"/>
                <a:cs typeface="Calibri"/>
              </a:rPr>
              <a:t>rd</a:t>
            </a:r>
            <a:r>
              <a:rPr lang="en-CA" sz="3204" dirty="0">
                <a:solidFill>
                  <a:srgbClr val="000000"/>
                </a:solidFill>
                <a:latin typeface="Calibri"/>
                <a:cs typeface="Calibri"/>
              </a:rPr>
              <a:t> Place Winner</a:t>
            </a:r>
          </a:p>
          <a:p>
            <a:pPr>
              <a:lnSpc>
                <a:spcPts val="3680"/>
              </a:lnSpc>
            </a:pPr>
            <a:r>
              <a:rPr lang="en-CA" sz="3204" dirty="0">
                <a:solidFill>
                  <a:srgbClr val="000000"/>
                </a:solidFill>
                <a:latin typeface="Calibri"/>
                <a:cs typeface="Calibri"/>
              </a:rPr>
              <a:t>Maggie Vallotton:</a:t>
            </a:r>
          </a:p>
          <a:p>
            <a:pPr>
              <a:lnSpc>
                <a:spcPts val="3680"/>
              </a:lnSpc>
            </a:pPr>
            <a:endParaRPr lang="en-CA" sz="3204" dirty="0">
              <a:solidFill>
                <a:srgbClr val="000000"/>
              </a:solidFill>
            </a:endParaRPr>
          </a:p>
        </p:txBody>
      </p:sp>
      <p:sp>
        <p:nvSpPr>
          <p:cNvPr id="4" name="TextBox 4"/>
          <p:cNvSpPr txBox="1"/>
          <p:nvPr/>
        </p:nvSpPr>
        <p:spPr>
          <a:xfrm>
            <a:off x="546101" y="2654300"/>
            <a:ext cx="7914331" cy="3600986"/>
          </a:xfrm>
          <a:prstGeom prst="rect">
            <a:avLst/>
          </a:prstGeom>
          <a:noFill/>
        </p:spPr>
        <p:txBody>
          <a:bodyPr vert="horz" wrap="square" lIns="0" tIns="0" rIns="0" bIns="0" rtlCol="0">
            <a:spAutoFit/>
          </a:bodyPr>
          <a:lstStyle/>
          <a:p>
            <a:r>
              <a:rPr lang="en-US" dirty="0"/>
              <a:t>Maggie provides support to the five College of the Arts outreach organizations, assists with a wide range of clerical, financial, manages the CoA box office reservations, individual ticket sales, season ticket sales, and patron information for a wide range of CoA annual and special events.	</a:t>
            </a:r>
          </a:p>
          <a:p>
            <a:endParaRPr lang="en-US" dirty="0"/>
          </a:p>
          <a:p>
            <a:r>
              <a:rPr lang="en-US" dirty="0"/>
              <a:t>She collaborates and coordinates design and publication activities. She does a lot, and she does it all will relative ease, and always with a positive, outgoing attitude. </a:t>
            </a:r>
          </a:p>
          <a:p>
            <a:r>
              <a:rPr lang="en-US" dirty="0"/>
              <a:t>Maggie is extremely conscientious and professional. She maintains an excellent attitude, professional demeanor, and strong work ethic. Her thoughtfulness and commitment to ideas and skills are unmatched by few. Maggie works with integrity within the office. and is highly motivated and driven. The words boredom or stillness is not in her vocabulary. Maggie has a real gift to make everyone feel special, and that is not easy to do! Simply put, we could not do what we do without her.	</a:t>
            </a:r>
          </a:p>
        </p:txBody>
      </p:sp>
    </p:spTree>
    <p:extLst>
      <p:ext uri="{BB962C8B-B14F-4D97-AF65-F5344CB8AC3E}">
        <p14:creationId xmlns:p14="http://schemas.microsoft.com/office/powerpoint/2010/main" val="1437531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58000"/>
          </a:xfrm>
          <a:prstGeom prst="rect">
            <a:avLst/>
          </a:prstGeom>
        </p:spPr>
      </p:pic>
      <p:sp>
        <p:nvSpPr>
          <p:cNvPr id="3" name="TextBox 3"/>
          <p:cNvSpPr txBox="1"/>
          <p:nvPr/>
        </p:nvSpPr>
        <p:spPr>
          <a:xfrm>
            <a:off x="581364" y="1320417"/>
            <a:ext cx="6194525" cy="1423467"/>
          </a:xfrm>
          <a:prstGeom prst="rect">
            <a:avLst/>
          </a:prstGeom>
          <a:noFill/>
        </p:spPr>
        <p:txBody>
          <a:bodyPr vert="horz" wrap="square" lIns="0" tIns="0" rIns="0" bIns="0" rtlCol="0">
            <a:spAutoFit/>
          </a:bodyPr>
          <a:lstStyle/>
          <a:p>
            <a:pPr>
              <a:lnSpc>
                <a:spcPts val="3680"/>
              </a:lnSpc>
            </a:pPr>
            <a:r>
              <a:rPr lang="en-CA" sz="3204" dirty="0">
                <a:solidFill>
                  <a:srgbClr val="000000"/>
                </a:solidFill>
                <a:latin typeface="Calibri"/>
                <a:cs typeface="Calibri"/>
              </a:rPr>
              <a:t>2</a:t>
            </a:r>
            <a:r>
              <a:rPr lang="en-CA" sz="3204" baseline="30000" dirty="0">
                <a:solidFill>
                  <a:srgbClr val="000000"/>
                </a:solidFill>
                <a:latin typeface="Calibri"/>
                <a:cs typeface="Calibri"/>
              </a:rPr>
              <a:t>nd</a:t>
            </a:r>
            <a:r>
              <a:rPr lang="en-CA" sz="3204" dirty="0">
                <a:solidFill>
                  <a:srgbClr val="000000"/>
                </a:solidFill>
                <a:latin typeface="Calibri"/>
                <a:cs typeface="Calibri"/>
              </a:rPr>
              <a:t>  Place Winner</a:t>
            </a:r>
          </a:p>
          <a:p>
            <a:pPr>
              <a:lnSpc>
                <a:spcPts val="3680"/>
              </a:lnSpc>
            </a:pPr>
            <a:r>
              <a:rPr lang="en-CA" sz="3204" dirty="0">
                <a:solidFill>
                  <a:srgbClr val="000000"/>
                </a:solidFill>
                <a:latin typeface="Calibri"/>
                <a:cs typeface="Calibri"/>
              </a:rPr>
              <a:t>Lori Overlaur:</a:t>
            </a:r>
          </a:p>
          <a:p>
            <a:pPr>
              <a:lnSpc>
                <a:spcPts val="3680"/>
              </a:lnSpc>
            </a:pPr>
            <a:endParaRPr lang="en-CA" sz="3204" dirty="0">
              <a:solidFill>
                <a:srgbClr val="000000"/>
              </a:solidFill>
            </a:endParaRPr>
          </a:p>
        </p:txBody>
      </p:sp>
      <p:sp>
        <p:nvSpPr>
          <p:cNvPr id="4" name="TextBox 4"/>
          <p:cNvSpPr txBox="1"/>
          <p:nvPr/>
        </p:nvSpPr>
        <p:spPr>
          <a:xfrm>
            <a:off x="467544" y="2276872"/>
            <a:ext cx="8440520" cy="5081519"/>
          </a:xfrm>
          <a:prstGeom prst="rect">
            <a:avLst/>
          </a:prstGeom>
          <a:noFill/>
        </p:spPr>
        <p:txBody>
          <a:bodyPr vert="horz" wrap="square" lIns="0" tIns="0" rIns="0" bIns="0" rtlCol="0">
            <a:spAutoFit/>
          </a:bodyPr>
          <a:lstStyle/>
          <a:p>
            <a:r>
              <a:rPr lang="en-US" dirty="0"/>
              <a:t>Lori serves as the Admin in Financial Services. She uses our centrally posted corkboard to post trivia, humor, life interests, and getting to know your co-worker events. Lori developed and implemented two service focused initiatives.  She has contributed to the improvement of the office through her team buildings efforts. She has organized monthly group lunch with her colleagues as one of her many team building activities. She has contributed to the division and campus through her volunteer work on campus to include move-in day or graduation, her patronage of the College of Arts thorough her subscription to VSO and PSST, and her participation in COSA. Our department was looking for a way to save funds after the budget cuts resulting from </a:t>
            </a:r>
            <a:r>
              <a:rPr lang="en-US" dirty="0" err="1"/>
              <a:t>Covid</a:t>
            </a:r>
            <a:r>
              <a:rPr lang="en-US" dirty="0"/>
              <a:t> were announced. Lori suggested that we begin scanning our files to a centrally located folder or utilizing Team as a way to save on the cost of storage and cut back on paper. We have now recognized savings of approximately $3000 on our annual off-site storage.</a:t>
            </a:r>
          </a:p>
          <a:p>
            <a:r>
              <a:rPr lang="en-US" dirty="0"/>
              <a:t>	</a:t>
            </a:r>
          </a:p>
          <a:p>
            <a:r>
              <a:rPr lang="en-US" dirty="0"/>
              <a:t>Lori deserves the Employee of the Semester honor because she is not someone seeking it. Lori goes about her day thinking of how she can be of service to those around her and it is second nature. She continues to be an example of how one can give back to the campus.	</a:t>
            </a:r>
          </a:p>
          <a:p>
            <a:r>
              <a:rPr lang="en-US" dirty="0"/>
              <a:t>	</a:t>
            </a:r>
          </a:p>
          <a:p>
            <a:pPr>
              <a:lnSpc>
                <a:spcPct val="150000"/>
              </a:lnSpc>
            </a:pPr>
            <a:r>
              <a:rPr lang="en-US" dirty="0">
                <a:solidFill>
                  <a:srgbClr val="000000"/>
                </a:solidFill>
              </a:rPr>
              <a:t> </a:t>
            </a:r>
            <a:endParaRPr lang="en-CA" dirty="0">
              <a:solidFill>
                <a:srgbClr val="000000"/>
              </a:solidFill>
            </a:endParaRPr>
          </a:p>
        </p:txBody>
      </p:sp>
    </p:spTree>
    <p:extLst>
      <p:ext uri="{BB962C8B-B14F-4D97-AF65-F5344CB8AC3E}">
        <p14:creationId xmlns:p14="http://schemas.microsoft.com/office/powerpoint/2010/main" val="184372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7597"/>
            <a:ext cx="9144000" cy="6858000"/>
          </a:xfrm>
          <a:prstGeom prst="rect">
            <a:avLst/>
          </a:prstGeom>
        </p:spPr>
      </p:pic>
      <p:sp>
        <p:nvSpPr>
          <p:cNvPr id="3" name="TextBox 3"/>
          <p:cNvSpPr txBox="1"/>
          <p:nvPr/>
        </p:nvSpPr>
        <p:spPr>
          <a:xfrm>
            <a:off x="547961" y="1471910"/>
            <a:ext cx="7842324" cy="948978"/>
          </a:xfrm>
          <a:prstGeom prst="rect">
            <a:avLst/>
          </a:prstGeom>
          <a:noFill/>
        </p:spPr>
        <p:txBody>
          <a:bodyPr vert="horz" wrap="square" lIns="0" tIns="0" rIns="0" bIns="0" rtlCol="0">
            <a:spAutoFit/>
          </a:bodyPr>
          <a:lstStyle/>
          <a:p>
            <a:pPr>
              <a:lnSpc>
                <a:spcPts val="3680"/>
              </a:lnSpc>
            </a:pPr>
            <a:r>
              <a:rPr lang="en-CA" sz="3204" dirty="0">
                <a:solidFill>
                  <a:srgbClr val="000000"/>
                </a:solidFill>
                <a:latin typeface="Calibri"/>
                <a:cs typeface="Calibri"/>
              </a:rPr>
              <a:t>Employee of the Semester- Carl Brown</a:t>
            </a:r>
          </a:p>
          <a:p>
            <a:pPr>
              <a:lnSpc>
                <a:spcPts val="3680"/>
              </a:lnSpc>
            </a:pPr>
            <a:endParaRPr lang="en-CA" sz="3204" dirty="0">
              <a:solidFill>
                <a:srgbClr val="000000"/>
              </a:solidFill>
            </a:endParaRPr>
          </a:p>
        </p:txBody>
      </p:sp>
      <p:sp>
        <p:nvSpPr>
          <p:cNvPr id="4" name="TextBox 4"/>
          <p:cNvSpPr txBox="1"/>
          <p:nvPr/>
        </p:nvSpPr>
        <p:spPr>
          <a:xfrm>
            <a:off x="547961" y="1951944"/>
            <a:ext cx="8390285" cy="4708981"/>
          </a:xfrm>
          <a:prstGeom prst="rect">
            <a:avLst/>
          </a:prstGeom>
          <a:noFill/>
        </p:spPr>
        <p:txBody>
          <a:bodyPr vert="horz" wrap="square" lIns="0" tIns="0" rIns="0" bIns="0" rtlCol="0">
            <a:spAutoFit/>
          </a:bodyPr>
          <a:lstStyle/>
          <a:p>
            <a:r>
              <a:rPr lang="en-US" dirty="0"/>
              <a:t>Carl Brown is a computer services operator for the Division of Information Technology. His duties are split between the Desktop Support and Helpdesk areas. He is a role model for the values we hope to inspire across the team. Carl volunteers to support technology needs for key campus events such as Orientation and Commencement and is one of the on-call staff for campus technology emergencies. His critical thinking and problem-solving skills are put to the test each time he goes to troubleshoot a complex technical issue in an office or sets up technology for an event. Carl personally invested time into ensuring the team’s training needs were fulfilled, but also incorporated many of their written training documents into a centralized repository for student assistants to access. </a:t>
            </a:r>
          </a:p>
          <a:p>
            <a:endParaRPr lang="en-US" dirty="0"/>
          </a:p>
          <a:p>
            <a:r>
              <a:rPr lang="en-US" dirty="0"/>
              <a:t>Carl looks at challenges as opportunities and always provides service with a smile. As a result, many of the staff in these departments consider Carl to be their go-to person for all their IT needs. He established a temporary remote support team who had the tools and training needed to assist students with wireless connectivity and other troubleshooting needs without having to conduct an on-site visit. Carl Brown is a champion for change and continuous improvement. His ability to think beyond the present has highly impacted our ability to be prepared for the future.</a:t>
            </a:r>
          </a:p>
        </p:txBody>
      </p:sp>
    </p:spTree>
    <p:extLst>
      <p:ext uri="{BB962C8B-B14F-4D97-AF65-F5344CB8AC3E}">
        <p14:creationId xmlns:p14="http://schemas.microsoft.com/office/powerpoint/2010/main" val="359844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904</Words>
  <Application>Microsoft Office PowerPoint</Application>
  <PresentationFormat>On-screen Show (4:3)</PresentationFormat>
  <Paragraphs>36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Bookman Old Style</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Investintech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A2E_Engine</dc:creator>
  <cp:lastModifiedBy>Megan A Hancock</cp:lastModifiedBy>
  <cp:revision>75</cp:revision>
  <cp:lastPrinted>2021-07-19T19:25:37Z</cp:lastPrinted>
  <dcterms:created xsi:type="dcterms:W3CDTF">2011-11-17T14:58:40Z</dcterms:created>
  <dcterms:modified xsi:type="dcterms:W3CDTF">2022-06-22T18:49:23Z</dcterms:modified>
</cp:coreProperties>
</file>