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8" r:id="rId2"/>
    <p:sldId id="281" r:id="rId3"/>
    <p:sldId id="279" r:id="rId4"/>
    <p:sldId id="282" r:id="rId5"/>
    <p:sldId id="272" r:id="rId6"/>
    <p:sldId id="273" r:id="rId7"/>
    <p:sldId id="270" r:id="rId8"/>
    <p:sldId id="269" r:id="rId9"/>
    <p:sldId id="268" r:id="rId10"/>
    <p:sldId id="287" r:id="rId11"/>
    <p:sldId id="288" r:id="rId12"/>
    <p:sldId id="275" r:id="rId13"/>
    <p:sldId id="286" r:id="rId14"/>
    <p:sldId id="276"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37D385F5-974B-4349-AA40-2BFB8E8C3870}" type="datetimeFigureOut">
              <a:rPr lang="en-US" smtClean="0"/>
              <a:t>8/1/2023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EDE73E0-E634-462D-870C-D2925813C559}"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D385F5-974B-4349-AA40-2BFB8E8C3870}"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E73E0-E634-462D-870C-D2925813C55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D385F5-974B-4349-AA40-2BFB8E8C3870}"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E73E0-E634-462D-870C-D2925813C55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7D385F5-974B-4349-AA40-2BFB8E8C3870}"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E73E0-E634-462D-870C-D2925813C559}"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7D385F5-974B-4349-AA40-2BFB8E8C3870}" type="datetimeFigureOut">
              <a:rPr lang="en-US" smtClean="0"/>
              <a:t>8/1/2023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EDE73E0-E634-462D-870C-D2925813C55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7D385F5-974B-4349-AA40-2BFB8E8C3870}"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E73E0-E634-462D-870C-D2925813C559}"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37D385F5-974B-4349-AA40-2BFB8E8C3870}" type="datetimeFigureOut">
              <a:rPr lang="en-US" smtClean="0"/>
              <a:t>8/1/2023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DE73E0-E634-462D-870C-D2925813C559}"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7D385F5-974B-4349-AA40-2BFB8E8C3870}" type="datetimeFigureOut">
              <a:rPr lang="en-US" smtClean="0"/>
              <a:t>8/1/2023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DE73E0-E634-462D-870C-D2925813C55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385F5-974B-4349-AA40-2BFB8E8C3870}" type="datetimeFigureOut">
              <a:rPr lang="en-US" smtClean="0"/>
              <a:t>8/1/2023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DE73E0-E634-462D-870C-D2925813C55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7D385F5-974B-4349-AA40-2BFB8E8C3870}"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E73E0-E634-462D-870C-D2925813C559}"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7D385F5-974B-4349-AA40-2BFB8E8C3870}" type="datetimeFigureOut">
              <a:rPr lang="en-US" smtClean="0"/>
              <a:t>8/1/2023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4EDE73E0-E634-462D-870C-D2925813C559}"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7D385F5-974B-4349-AA40-2BFB8E8C3870}" type="datetimeFigureOut">
              <a:rPr lang="en-US" smtClean="0"/>
              <a:t>8/1/2023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EDE73E0-E634-462D-870C-D2925813C55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Content Placeholder 6"/>
          <p:cNvSpPr>
            <a:spLocks noGrp="1"/>
          </p:cNvSpPr>
          <p:nvPr>
            <p:ph sz="quarter" idx="1"/>
          </p:nvPr>
        </p:nvSpPr>
        <p:spPr>
          <a:xfrm>
            <a:off x="152400" y="2286000"/>
            <a:ext cx="4572000" cy="4191000"/>
          </a:xfrm>
        </p:spPr>
        <p:txBody>
          <a:bodyPr>
            <a:normAutofit/>
          </a:bodyPr>
          <a:lstStyle/>
          <a:p>
            <a:pPr eaLnBrk="1" hangingPunct="1">
              <a:buFontTx/>
              <a:buNone/>
            </a:pPr>
            <a:endParaRPr lang="en-US" b="1" dirty="0">
              <a:latin typeface="Verdana" pitchFamily="34" charset="0"/>
            </a:endParaRPr>
          </a:p>
          <a:p>
            <a:pPr eaLnBrk="1" hangingPunct="1">
              <a:buFontTx/>
              <a:buNone/>
            </a:pPr>
            <a:endParaRPr lang="en-US" dirty="0"/>
          </a:p>
          <a:p>
            <a:pPr eaLnBrk="1" hangingPunct="1">
              <a:buFontTx/>
              <a:buNone/>
            </a:pPr>
            <a:r>
              <a:rPr lang="en-US" dirty="0"/>
              <a:t> </a:t>
            </a:r>
          </a:p>
        </p:txBody>
      </p:sp>
      <p:pic>
        <p:nvPicPr>
          <p:cNvPr id="3" name="Picture 2">
            <a:extLst>
              <a:ext uri="{FF2B5EF4-FFF2-40B4-BE49-F238E27FC236}">
                <a16:creationId xmlns:a16="http://schemas.microsoft.com/office/drawing/2014/main" id="{C64AA93A-3F7D-4233-896A-26F4B2F507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143000"/>
            <a:ext cx="4572000" cy="4572000"/>
          </a:xfrm>
          <a:prstGeom prst="rect">
            <a:avLst/>
          </a:prstGeom>
        </p:spPr>
      </p:pic>
    </p:spTree>
    <p:extLst>
      <p:ext uri="{BB962C8B-B14F-4D97-AF65-F5344CB8AC3E}">
        <p14:creationId xmlns:p14="http://schemas.microsoft.com/office/powerpoint/2010/main" val="1339642656"/>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VS_PPT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2"/>
          <p:cNvSpPr>
            <a:spLocks noGrp="1"/>
          </p:cNvSpPr>
          <p:nvPr>
            <p:ph type="title"/>
          </p:nvPr>
        </p:nvSpPr>
        <p:spPr>
          <a:xfrm>
            <a:off x="838200" y="786320"/>
            <a:ext cx="7772400" cy="1752600"/>
          </a:xfrm>
        </p:spPr>
        <p:txBody>
          <a:bodyPr>
            <a:normAutofit fontScale="90000"/>
          </a:bodyPr>
          <a:lstStyle/>
          <a:p>
            <a:pPr algn="r"/>
            <a:r>
              <a:rPr lang="en-US" sz="3100" b="1" dirty="0"/>
              <a:t>ENGLISH LANGUAGE INSTITUTE </a:t>
            </a:r>
            <a:br>
              <a:rPr lang="en-US" sz="3100" b="1" dirty="0"/>
            </a:br>
            <a:r>
              <a:rPr lang="en-US" sz="3100" b="1" dirty="0"/>
              <a:t>  YOUR PATHWAY TO VALDOSTA STATE UNIVERSITY </a:t>
            </a:r>
            <a:br>
              <a:rPr lang="en-US" b="1" dirty="0">
                <a:solidFill>
                  <a:srgbClr val="000000"/>
                </a:solidFill>
                <a:latin typeface="Trebuchet MS"/>
                <a:cs typeface="Trebuchet MS"/>
              </a:rPr>
            </a:br>
            <a:endParaRPr lang="en-US" b="1" dirty="0"/>
          </a:p>
        </p:txBody>
      </p:sp>
      <p:sp>
        <p:nvSpPr>
          <p:cNvPr id="8196" name="Content Placeholder 3"/>
          <p:cNvSpPr>
            <a:spLocks noGrp="1"/>
          </p:cNvSpPr>
          <p:nvPr>
            <p:ph idx="1"/>
          </p:nvPr>
        </p:nvSpPr>
        <p:spPr>
          <a:xfrm>
            <a:off x="457200" y="2120425"/>
            <a:ext cx="4114800" cy="4495800"/>
          </a:xfrm>
        </p:spPr>
        <p:txBody>
          <a:bodyPr>
            <a:normAutofit lnSpcReduction="10000"/>
          </a:bodyPr>
          <a:lstStyle/>
          <a:p>
            <a:pPr>
              <a:lnSpc>
                <a:spcPct val="110000"/>
              </a:lnSpc>
              <a:buFont typeface="Wingdings" panose="05000000000000000000" pitchFamily="2" charset="2"/>
              <a:buChar char="§"/>
            </a:pPr>
            <a:r>
              <a:rPr lang="en-US" sz="2000" dirty="0"/>
              <a:t>Excellent Academic Preparation. ELI graduates from Level 6 with a B average or higher  qualify for admission to VSU without a TOEFL or IELTS score. </a:t>
            </a:r>
          </a:p>
          <a:p>
            <a:pPr>
              <a:lnSpc>
                <a:spcPct val="110000"/>
              </a:lnSpc>
              <a:buFont typeface="Wingdings" panose="05000000000000000000" pitchFamily="2" charset="2"/>
              <a:buChar char="§"/>
            </a:pPr>
            <a:r>
              <a:rPr lang="en-US" sz="2000" dirty="0"/>
              <a:t>Convenient Start Dates: August, October, January, March, May, &amp; June. Placement testing upon arrival</a:t>
            </a:r>
          </a:p>
          <a:p>
            <a:pPr>
              <a:lnSpc>
                <a:spcPct val="110000"/>
              </a:lnSpc>
              <a:buFont typeface="Wingdings" panose="05000000000000000000" pitchFamily="2" charset="2"/>
              <a:buChar char="§"/>
            </a:pPr>
            <a:r>
              <a:rPr lang="en-US" sz="2000" dirty="0"/>
              <a:t>Six levels of instruction in Reading and Writing, Grammar, and Conversation  </a:t>
            </a:r>
          </a:p>
          <a:p>
            <a:pPr>
              <a:lnSpc>
                <a:spcPct val="110000"/>
              </a:lnSpc>
              <a:buFont typeface="Wingdings" panose="05000000000000000000" pitchFamily="2" charset="2"/>
              <a:buChar char="§"/>
            </a:pPr>
            <a:r>
              <a:rPr lang="en-US" sz="2000" dirty="0"/>
              <a:t>Conditional Admissions- students begin their studies at ELI and easily transition to VSU. ELI staff helps with paperwork. </a:t>
            </a:r>
          </a:p>
          <a:p>
            <a:pPr marL="320040" lvl="1" indent="0">
              <a:buNone/>
            </a:pPr>
            <a:endParaRPr lang="en-US" sz="1600" dirty="0"/>
          </a:p>
          <a:p>
            <a:pPr lvl="1"/>
            <a:endParaRPr lang="en-US" sz="1600" dirty="0"/>
          </a:p>
          <a:p>
            <a:pPr lvl="1"/>
            <a:endParaRPr lang="en-US" sz="1600" dirty="0"/>
          </a:p>
          <a:p>
            <a:pPr lvl="1"/>
            <a:endParaRPr lang="en-US" sz="1600" dirty="0"/>
          </a:p>
        </p:txBody>
      </p:sp>
      <p:pic>
        <p:nvPicPr>
          <p:cNvPr id="8" name="Picture 7" descr="ELI VSU Postcard.jpg"/>
          <p:cNvPicPr>
            <a:picLocks noChangeAspect="1"/>
          </p:cNvPicPr>
          <p:nvPr/>
        </p:nvPicPr>
        <p:blipFill rotWithShape="1">
          <a:blip r:embed="rId3" cstate="print">
            <a:extLst>
              <a:ext uri="{28A0092B-C50C-407E-A947-70E740481C1C}">
                <a14:useLocalDpi xmlns:a14="http://schemas.microsoft.com/office/drawing/2010/main"/>
              </a:ext>
            </a:extLst>
          </a:blip>
          <a:srcRect t="-5237"/>
          <a:stretch/>
        </p:blipFill>
        <p:spPr>
          <a:xfrm>
            <a:off x="4572000" y="1829405"/>
            <a:ext cx="4392462" cy="4576837"/>
          </a:xfrm>
          <a:prstGeom prst="rect">
            <a:avLst/>
          </a:prstGeom>
          <a:ln>
            <a:noFill/>
          </a:ln>
          <a:effectLst>
            <a:softEdge rad="112500"/>
          </a:effectLst>
        </p:spPr>
      </p:pic>
    </p:spTree>
    <p:extLst>
      <p:ext uri="{BB962C8B-B14F-4D97-AF65-F5344CB8AC3E}">
        <p14:creationId xmlns:p14="http://schemas.microsoft.com/office/powerpoint/2010/main" val="1358428417"/>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VS_PPT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2"/>
          <p:cNvSpPr>
            <a:spLocks noGrp="1"/>
          </p:cNvSpPr>
          <p:nvPr>
            <p:ph type="title"/>
          </p:nvPr>
        </p:nvSpPr>
        <p:spPr>
          <a:xfrm>
            <a:off x="838200" y="786320"/>
            <a:ext cx="7772400" cy="1752600"/>
          </a:xfrm>
        </p:spPr>
        <p:txBody>
          <a:bodyPr>
            <a:normAutofit fontScale="90000"/>
          </a:bodyPr>
          <a:lstStyle/>
          <a:p>
            <a:pPr algn="r"/>
            <a:r>
              <a:rPr lang="en-US" sz="3100" b="1" dirty="0"/>
              <a:t>ENGLISH LANGUAGE INSTITUTE </a:t>
            </a:r>
            <a:br>
              <a:rPr lang="en-US" sz="3100" b="1" dirty="0"/>
            </a:br>
            <a:r>
              <a:rPr lang="en-US" sz="3100" b="1" dirty="0"/>
              <a:t>  YOUR PATHWAY TO VALDOSTA STATE UNIVERSITY </a:t>
            </a:r>
            <a:br>
              <a:rPr lang="en-US" b="1" dirty="0">
                <a:solidFill>
                  <a:srgbClr val="000000"/>
                </a:solidFill>
                <a:latin typeface="Trebuchet MS"/>
                <a:cs typeface="Trebuchet MS"/>
              </a:rPr>
            </a:br>
            <a:endParaRPr lang="en-US" b="1" dirty="0"/>
          </a:p>
        </p:txBody>
      </p:sp>
      <p:sp>
        <p:nvSpPr>
          <p:cNvPr id="8196" name="Content Placeholder 3"/>
          <p:cNvSpPr>
            <a:spLocks noGrp="1"/>
          </p:cNvSpPr>
          <p:nvPr>
            <p:ph idx="1"/>
          </p:nvPr>
        </p:nvSpPr>
        <p:spPr>
          <a:xfrm>
            <a:off x="457200" y="1905000"/>
            <a:ext cx="8534400" cy="4495800"/>
          </a:xfrm>
        </p:spPr>
        <p:txBody>
          <a:bodyPr>
            <a:normAutofit/>
          </a:bodyPr>
          <a:lstStyle/>
          <a:p>
            <a:pPr>
              <a:lnSpc>
                <a:spcPct val="120000"/>
              </a:lnSpc>
              <a:buFont typeface="Wingdings" panose="05000000000000000000" pitchFamily="2" charset="2"/>
              <a:buChar char="§"/>
            </a:pPr>
            <a:r>
              <a:rPr lang="en-US" sz="1800" dirty="0"/>
              <a:t>Our classes are small and interactive, and our teachers are dedicated to students’ success, so they experience rapid improvement in their English skills.</a:t>
            </a:r>
          </a:p>
          <a:p>
            <a:pPr>
              <a:lnSpc>
                <a:spcPct val="120000"/>
              </a:lnSpc>
              <a:buFont typeface="Wingdings" panose="05000000000000000000" pitchFamily="2" charset="2"/>
              <a:buChar char="§"/>
            </a:pPr>
            <a:r>
              <a:rPr lang="en-US" sz="1800" dirty="0"/>
              <a:t>If students need extra help, we offer free tutoring and TOEFL preparation classes when requested.  </a:t>
            </a:r>
          </a:p>
          <a:p>
            <a:pPr>
              <a:lnSpc>
                <a:spcPct val="120000"/>
              </a:lnSpc>
              <a:buFont typeface="Wingdings" panose="05000000000000000000" pitchFamily="2" charset="2"/>
              <a:buChar char="§"/>
            </a:pPr>
            <a:r>
              <a:rPr lang="en-US" sz="1800" dirty="0"/>
              <a:t>Students have many opportunities to learn about American culture and make new friends in our conversation program and afternoon and weekend activities. </a:t>
            </a:r>
          </a:p>
          <a:p>
            <a:pPr>
              <a:lnSpc>
                <a:spcPct val="120000"/>
              </a:lnSpc>
              <a:buFont typeface="Wingdings" panose="05000000000000000000" pitchFamily="2" charset="2"/>
              <a:buChar char="§"/>
            </a:pPr>
            <a:r>
              <a:rPr lang="en-US" sz="1800" dirty="0"/>
              <a:t>ELI classes are on the VSU campus, and ELI students have access to all the university has to offer.</a:t>
            </a:r>
          </a:p>
          <a:p>
            <a:pPr>
              <a:lnSpc>
                <a:spcPct val="110000"/>
              </a:lnSpc>
              <a:buFont typeface="Wingdings" panose="05000000000000000000" pitchFamily="2" charset="2"/>
              <a:buChar char="§"/>
            </a:pPr>
            <a:endParaRPr lang="en-US" sz="2000" dirty="0"/>
          </a:p>
          <a:p>
            <a:pPr marL="320040" lvl="1" indent="0">
              <a:buNone/>
            </a:pPr>
            <a:endParaRPr lang="en-US" sz="1600" dirty="0"/>
          </a:p>
          <a:p>
            <a:pPr lvl="1"/>
            <a:endParaRPr lang="en-US" sz="1600" dirty="0"/>
          </a:p>
          <a:p>
            <a:pPr lvl="1"/>
            <a:endParaRPr lang="en-US" sz="1600" dirty="0"/>
          </a:p>
          <a:p>
            <a:pPr lvl="1"/>
            <a:endParaRPr lang="en-US" sz="1600" dirty="0"/>
          </a:p>
        </p:txBody>
      </p:sp>
      <p:pic>
        <p:nvPicPr>
          <p:cNvPr id="6" name="Picture 5" descr="Valdosta-Academics.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20444" y="4439371"/>
            <a:ext cx="2807911" cy="1947862"/>
          </a:xfrm>
          <a:prstGeom prst="rect">
            <a:avLst/>
          </a:prstGeom>
          <a:ln>
            <a:noFill/>
          </a:ln>
          <a:effectLst>
            <a:softEdge rad="112500"/>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12" y="4439371"/>
            <a:ext cx="3124200" cy="1947862"/>
          </a:xfrm>
          <a:prstGeom prst="rect">
            <a:avLst/>
          </a:prstGeom>
          <a:ln>
            <a:noFill/>
          </a:ln>
          <a:effectLst>
            <a:softEdge rad="112500"/>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4489032"/>
            <a:ext cx="2870522" cy="1911768"/>
          </a:xfrm>
          <a:prstGeom prst="rect">
            <a:avLst/>
          </a:prstGeom>
          <a:ln>
            <a:noFill/>
          </a:ln>
          <a:effectLst>
            <a:softEdge rad="112500"/>
          </a:effectLst>
        </p:spPr>
      </p:pic>
    </p:spTree>
    <p:extLst>
      <p:ext uri="{BB962C8B-B14F-4D97-AF65-F5344CB8AC3E}">
        <p14:creationId xmlns:p14="http://schemas.microsoft.com/office/powerpoint/2010/main" val="3249948034"/>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VS_PPT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2"/>
          <p:cNvSpPr>
            <a:spLocks noGrp="1"/>
          </p:cNvSpPr>
          <p:nvPr>
            <p:ph type="title"/>
          </p:nvPr>
        </p:nvSpPr>
        <p:spPr>
          <a:xfrm>
            <a:off x="685800" y="1143000"/>
            <a:ext cx="7772400" cy="762000"/>
          </a:xfrm>
        </p:spPr>
        <p:txBody>
          <a:bodyPr>
            <a:normAutofit/>
          </a:bodyPr>
          <a:lstStyle/>
          <a:p>
            <a:pPr algn="r"/>
            <a:r>
              <a:rPr lang="en-US" b="1" dirty="0"/>
              <a:t>Campus Environment</a:t>
            </a:r>
          </a:p>
        </p:txBody>
      </p:sp>
      <p:sp>
        <p:nvSpPr>
          <p:cNvPr id="5" name="Content Placeholder 4"/>
          <p:cNvSpPr>
            <a:spLocks noGrp="1"/>
          </p:cNvSpPr>
          <p:nvPr>
            <p:ph sz="half" idx="1"/>
          </p:nvPr>
        </p:nvSpPr>
        <p:spPr>
          <a:xfrm>
            <a:off x="228600" y="2057400"/>
            <a:ext cx="3657600" cy="4038600"/>
          </a:xfrm>
        </p:spPr>
        <p:txBody>
          <a:bodyPr>
            <a:normAutofit fontScale="92500" lnSpcReduction="10000"/>
          </a:bodyPr>
          <a:lstStyle/>
          <a:p>
            <a:pPr marL="0" indent="0">
              <a:buNone/>
              <a:defRPr/>
            </a:pPr>
            <a:r>
              <a:rPr lang="en-US" sz="2050" b="1" dirty="0">
                <a:ea typeface="+mn-ea"/>
              </a:rPr>
              <a:t>	Student Life:</a:t>
            </a:r>
          </a:p>
          <a:p>
            <a:pPr lvl="1">
              <a:buFont typeface="Wingdings" panose="05000000000000000000" pitchFamily="2" charset="2"/>
              <a:buChar char="§"/>
              <a:defRPr/>
            </a:pPr>
            <a:r>
              <a:rPr lang="en-US" sz="2050" dirty="0">
                <a:ea typeface="+mn-ea"/>
              </a:rPr>
              <a:t>VSU campus has 9 residence halls, many of which are available year round;</a:t>
            </a:r>
          </a:p>
          <a:p>
            <a:pPr lvl="1">
              <a:buFont typeface="Wingdings" panose="05000000000000000000" pitchFamily="2" charset="2"/>
              <a:buChar char="§"/>
              <a:defRPr/>
            </a:pPr>
            <a:r>
              <a:rPr lang="en-US" sz="2050" dirty="0"/>
              <a:t>Housing facilities range from modest to luxurious apartments.</a:t>
            </a:r>
            <a:endParaRPr lang="en-US" sz="2050" dirty="0">
              <a:ea typeface="+mn-ea"/>
            </a:endParaRPr>
          </a:p>
          <a:p>
            <a:pPr lvl="1">
              <a:buFont typeface="Wingdings" panose="05000000000000000000" pitchFamily="2" charset="2"/>
              <a:buChar char="§"/>
              <a:defRPr/>
            </a:pPr>
            <a:r>
              <a:rPr lang="en-US" sz="2050" dirty="0"/>
              <a:t>12 Dining Options</a:t>
            </a:r>
          </a:p>
          <a:p>
            <a:pPr lvl="1">
              <a:buFont typeface="Wingdings" panose="05000000000000000000" pitchFamily="2" charset="2"/>
              <a:buChar char="§"/>
              <a:defRPr/>
            </a:pPr>
            <a:r>
              <a:rPr lang="en-US" sz="2050" dirty="0">
                <a:ea typeface="+mn-ea"/>
              </a:rPr>
              <a:t>190+ Student Organizations</a:t>
            </a:r>
          </a:p>
          <a:p>
            <a:pPr lvl="1">
              <a:buFont typeface="Wingdings" panose="05000000000000000000" pitchFamily="2" charset="2"/>
              <a:buChar char="§"/>
              <a:defRPr/>
            </a:pPr>
            <a:r>
              <a:rPr lang="en-US" sz="2050" dirty="0"/>
              <a:t>25 Fraternities and Sororities</a:t>
            </a:r>
          </a:p>
          <a:p>
            <a:pPr lvl="1">
              <a:buFont typeface="Wingdings" panose="05000000000000000000" pitchFamily="2" charset="2"/>
              <a:buChar char="§"/>
              <a:defRPr/>
            </a:pPr>
            <a:r>
              <a:rPr lang="en-US" sz="2050" dirty="0">
                <a:ea typeface="+mn-ea"/>
              </a:rPr>
              <a:t>12 NCAA Division II Sport Teams</a:t>
            </a:r>
          </a:p>
          <a:p>
            <a:pPr lvl="1">
              <a:buFont typeface="Wingdings" panose="05000000000000000000" pitchFamily="2" charset="2"/>
              <a:buChar char="§"/>
              <a:defRPr/>
            </a:pPr>
            <a:r>
              <a:rPr lang="en-US" sz="2050" dirty="0"/>
              <a:t>24- hour Campus Police Protection</a:t>
            </a:r>
            <a:endParaRPr lang="en-US" sz="2050" dirty="0">
              <a:ea typeface="+mn-ea"/>
            </a:endParaRPr>
          </a:p>
          <a:p>
            <a:pPr lvl="1">
              <a:buFontTx/>
              <a:buNone/>
              <a:defRPr/>
            </a:pPr>
            <a:endParaRPr lang="en-US" dirty="0">
              <a:ea typeface="+mn-ea"/>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6243" y="4023834"/>
            <a:ext cx="2864844" cy="2296373"/>
          </a:xfrm>
          <a:prstGeom prst="rect">
            <a:avLst/>
          </a:prstGeom>
          <a:effectLst>
            <a:softEdge rad="11250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242" y="2057400"/>
            <a:ext cx="2864059" cy="2057400"/>
          </a:xfrm>
          <a:prstGeom prst="rect">
            <a:avLst/>
          </a:prstGeom>
          <a:effectLst>
            <a:softEdge rad="112500"/>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2057400"/>
            <a:ext cx="2467079" cy="4262807"/>
          </a:xfrm>
          <a:prstGeom prst="rect">
            <a:avLst/>
          </a:prstGeom>
          <a:effectLst>
            <a:softEdge rad="112500"/>
          </a:effectLst>
        </p:spPr>
      </p:pic>
    </p:spTree>
    <p:extLst>
      <p:ext uri="{BB962C8B-B14F-4D97-AF65-F5344CB8AC3E}">
        <p14:creationId xmlns:p14="http://schemas.microsoft.com/office/powerpoint/2010/main" val="3986745179"/>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VS_PPT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2"/>
          <p:cNvSpPr>
            <a:spLocks noGrp="1"/>
          </p:cNvSpPr>
          <p:nvPr>
            <p:ph type="title"/>
          </p:nvPr>
        </p:nvSpPr>
        <p:spPr>
          <a:xfrm>
            <a:off x="685800" y="1143000"/>
            <a:ext cx="7772400" cy="762000"/>
          </a:xfrm>
        </p:spPr>
        <p:txBody>
          <a:bodyPr>
            <a:normAutofit/>
          </a:bodyPr>
          <a:lstStyle/>
          <a:p>
            <a:pPr algn="r"/>
            <a:r>
              <a:rPr lang="en-US" b="1" dirty="0"/>
              <a:t>On-Campus Housing</a:t>
            </a:r>
          </a:p>
        </p:txBody>
      </p:sp>
      <p:sp>
        <p:nvSpPr>
          <p:cNvPr id="5" name="Content Placeholder 4"/>
          <p:cNvSpPr>
            <a:spLocks noGrp="1"/>
          </p:cNvSpPr>
          <p:nvPr>
            <p:ph sz="half" idx="1"/>
          </p:nvPr>
        </p:nvSpPr>
        <p:spPr>
          <a:xfrm>
            <a:off x="228600" y="2057400"/>
            <a:ext cx="3657600" cy="4038600"/>
          </a:xfrm>
        </p:spPr>
        <p:txBody>
          <a:bodyPr>
            <a:normAutofit lnSpcReduction="10000"/>
          </a:bodyPr>
          <a:lstStyle/>
          <a:p>
            <a:pPr marL="0" indent="0">
              <a:buNone/>
              <a:defRPr/>
            </a:pPr>
            <a:r>
              <a:rPr lang="en-US" sz="2050" b="1" dirty="0"/>
              <a:t>      </a:t>
            </a:r>
            <a:r>
              <a:rPr lang="en-US" sz="2050" b="1" dirty="0">
                <a:ea typeface="+mn-ea"/>
              </a:rPr>
              <a:t>Housing </a:t>
            </a:r>
          </a:p>
          <a:p>
            <a:pPr lvl="1">
              <a:buFont typeface="Wingdings" panose="05000000000000000000" pitchFamily="2" charset="2"/>
              <a:buChar char="§"/>
              <a:defRPr/>
            </a:pPr>
            <a:r>
              <a:rPr lang="en-US" sz="2100" dirty="0"/>
              <a:t>Living on campus is a great way to make new friends and get to know VSU. </a:t>
            </a:r>
          </a:p>
          <a:p>
            <a:pPr lvl="1">
              <a:buFont typeface="Wingdings" panose="05000000000000000000" pitchFamily="2" charset="2"/>
              <a:buChar char="§"/>
              <a:defRPr/>
            </a:pPr>
            <a:r>
              <a:rPr lang="en-US" sz="2100" dirty="0"/>
              <a:t>On-site staff provide support and apartment-style residence halls are available to international students. </a:t>
            </a:r>
          </a:p>
          <a:p>
            <a:pPr lvl="1">
              <a:buFont typeface="Wingdings" panose="05000000000000000000" pitchFamily="2" charset="2"/>
              <a:buChar char="§"/>
              <a:defRPr/>
            </a:pPr>
            <a:r>
              <a:rPr lang="en-US" sz="2100" dirty="0"/>
              <a:t>Most Dormitory Halls are open during all holidays &amp; breaks.</a:t>
            </a:r>
          </a:p>
          <a:p>
            <a:pPr lvl="1">
              <a:buFont typeface="Wingdings" panose="05000000000000000000" pitchFamily="2" charset="2"/>
              <a:buChar char="§"/>
              <a:defRPr/>
            </a:pPr>
            <a:r>
              <a:rPr lang="en-US" sz="2100" dirty="0"/>
              <a:t>Students who live on campus must purchase a meal plan.</a:t>
            </a:r>
          </a:p>
          <a:p>
            <a:pPr lvl="1">
              <a:buFont typeface="Wingdings" panose="05000000000000000000" pitchFamily="2" charset="2"/>
              <a:buChar char="§"/>
              <a:defRPr/>
            </a:pPr>
            <a:endParaRPr lang="en-US" sz="2050" dirty="0">
              <a:ea typeface="+mn-ea"/>
            </a:endParaRPr>
          </a:p>
          <a:p>
            <a:pPr lvl="1">
              <a:buFontTx/>
              <a:buNone/>
              <a:defRPr/>
            </a:pPr>
            <a:endParaRPr lang="en-US" dirty="0">
              <a:ea typeface="+mn-ea"/>
            </a:endParaRPr>
          </a:p>
        </p:txBody>
      </p:sp>
      <p:pic>
        <p:nvPicPr>
          <p:cNvPr id="7" name="Content Placeholder 6" descr="georgia hall.jpg"/>
          <p:cNvPicPr>
            <a:picLocks noGrp="1" noChangeAspect="1"/>
          </p:cNvPicPr>
          <p:nvPr>
            <p:ph sz="half" idx="2"/>
          </p:nvPr>
        </p:nvPicPr>
        <p:blipFill>
          <a:blip r:embed="rId3" cstate="print"/>
          <a:stretch>
            <a:fillRect/>
          </a:stretch>
        </p:blipFill>
        <p:spPr>
          <a:xfrm>
            <a:off x="3886200" y="2057400"/>
            <a:ext cx="2667000" cy="1981200"/>
          </a:xfrm>
          <a:effectLst>
            <a:softEdge rad="112500"/>
          </a:effectLst>
        </p:spPr>
      </p:pic>
      <p:pic>
        <p:nvPicPr>
          <p:cNvPr id="8" name="Picture 7" descr="14_000.JPG"/>
          <p:cNvPicPr>
            <a:picLocks noChangeAspect="1"/>
          </p:cNvPicPr>
          <p:nvPr/>
        </p:nvPicPr>
        <p:blipFill>
          <a:blip r:embed="rId4" cstate="print"/>
          <a:stretch>
            <a:fillRect/>
          </a:stretch>
        </p:blipFill>
        <p:spPr>
          <a:xfrm>
            <a:off x="3886200" y="4038600"/>
            <a:ext cx="2667000" cy="2057400"/>
          </a:xfrm>
          <a:prstGeom prst="rect">
            <a:avLst/>
          </a:prstGeom>
          <a:ln>
            <a:noFill/>
          </a:ln>
          <a:effectLst>
            <a:softEdge rad="112500"/>
          </a:effectLst>
        </p:spPr>
      </p:pic>
      <p:pic>
        <p:nvPicPr>
          <p:cNvPr id="9" name="Picture 8" descr="GAatnight_000.JPG"/>
          <p:cNvPicPr>
            <a:picLocks noChangeAspect="1"/>
          </p:cNvPicPr>
          <p:nvPr/>
        </p:nvPicPr>
        <p:blipFill>
          <a:blip r:embed="rId5" cstate="print"/>
          <a:stretch>
            <a:fillRect/>
          </a:stretch>
        </p:blipFill>
        <p:spPr>
          <a:xfrm>
            <a:off x="6553200" y="2057400"/>
            <a:ext cx="2438400" cy="4038600"/>
          </a:xfrm>
          <a:prstGeom prst="rect">
            <a:avLst/>
          </a:prstGeom>
          <a:ln>
            <a:noFill/>
          </a:ln>
          <a:effectLst>
            <a:softEdge rad="112500"/>
          </a:effectLst>
        </p:spPr>
      </p:pic>
    </p:spTree>
    <p:extLst>
      <p:ext uri="{BB962C8B-B14F-4D97-AF65-F5344CB8AC3E}">
        <p14:creationId xmlns:p14="http://schemas.microsoft.com/office/powerpoint/2010/main" val="2201042179"/>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VS_PPT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2"/>
          <p:cNvSpPr>
            <a:spLocks noGrp="1"/>
          </p:cNvSpPr>
          <p:nvPr>
            <p:ph type="title"/>
          </p:nvPr>
        </p:nvSpPr>
        <p:spPr>
          <a:xfrm>
            <a:off x="685800" y="914400"/>
            <a:ext cx="7772400" cy="838200"/>
          </a:xfrm>
        </p:spPr>
        <p:txBody>
          <a:bodyPr>
            <a:normAutofit/>
          </a:bodyPr>
          <a:lstStyle/>
          <a:p>
            <a:pPr algn="r"/>
            <a:r>
              <a:rPr lang="en-US" b="1" dirty="0"/>
              <a:t>Student Life</a:t>
            </a:r>
          </a:p>
        </p:txBody>
      </p:sp>
      <p:sp>
        <p:nvSpPr>
          <p:cNvPr id="8196" name="Content Placeholder 3"/>
          <p:cNvSpPr>
            <a:spLocks noGrp="1"/>
          </p:cNvSpPr>
          <p:nvPr>
            <p:ph idx="1"/>
          </p:nvPr>
        </p:nvSpPr>
        <p:spPr>
          <a:xfrm>
            <a:off x="304800" y="1981200"/>
            <a:ext cx="8534400" cy="4495800"/>
          </a:xfrm>
        </p:spPr>
        <p:txBody>
          <a:bodyPr/>
          <a:lstStyle/>
          <a:p>
            <a:pPr marL="0" indent="0">
              <a:buNone/>
            </a:pPr>
            <a:r>
              <a:rPr lang="en-US" sz="2000" dirty="0"/>
              <a:t>Students can become involved in over 190 various clubs and organizations which will aid their academic and personal development</a:t>
            </a:r>
          </a:p>
          <a:p>
            <a:pPr lvl="1">
              <a:buFont typeface="Wingdings" panose="05000000000000000000" pitchFamily="2" charset="2"/>
              <a:buChar char="§"/>
            </a:pPr>
            <a:r>
              <a:rPr lang="en-US" sz="1600" b="1" dirty="0"/>
              <a:t>SIS</a:t>
            </a:r>
            <a:r>
              <a:rPr lang="en-US" sz="1600" dirty="0"/>
              <a:t> (Society of International Students)</a:t>
            </a:r>
          </a:p>
          <a:p>
            <a:pPr lvl="1">
              <a:buFont typeface="Wingdings" panose="05000000000000000000" pitchFamily="2" charset="2"/>
              <a:buChar char="§"/>
            </a:pPr>
            <a:r>
              <a:rPr lang="en-US" sz="1600" b="1" dirty="0"/>
              <a:t>SIFE</a:t>
            </a:r>
            <a:r>
              <a:rPr lang="en-US" sz="1600" i="1" dirty="0"/>
              <a:t> </a:t>
            </a:r>
            <a:r>
              <a:rPr lang="en-US" sz="1600" dirty="0"/>
              <a:t>(Students In Free Enterprise) an international network of students, academics and business leaders.</a:t>
            </a:r>
          </a:p>
          <a:p>
            <a:pPr lvl="1">
              <a:buFont typeface="Wingdings" panose="05000000000000000000" pitchFamily="2" charset="2"/>
              <a:buChar char="§"/>
            </a:pPr>
            <a:r>
              <a:rPr lang="en-US" sz="1600" b="1" dirty="0"/>
              <a:t>Honors Students Association</a:t>
            </a:r>
          </a:p>
          <a:p>
            <a:pPr lvl="1">
              <a:buFont typeface="Wingdings" panose="05000000000000000000" pitchFamily="2" charset="2"/>
              <a:buChar char="§"/>
            </a:pPr>
            <a:r>
              <a:rPr lang="en-US" sz="1600" b="1" dirty="0"/>
              <a:t>Beta Alpha Psi </a:t>
            </a:r>
            <a:r>
              <a:rPr lang="en-US" sz="1600" dirty="0"/>
              <a:t>(Accounting and Finance)</a:t>
            </a:r>
          </a:p>
          <a:p>
            <a:pPr lvl="1">
              <a:buFont typeface="Wingdings" panose="05000000000000000000" pitchFamily="2" charset="2"/>
              <a:buChar char="§"/>
            </a:pPr>
            <a:r>
              <a:rPr lang="en-US" sz="1600" b="1" dirty="0"/>
              <a:t>Jazz Ensemble</a:t>
            </a:r>
          </a:p>
          <a:p>
            <a:pPr lvl="1"/>
            <a:endParaRPr lang="en-US" sz="1600" dirty="0"/>
          </a:p>
          <a:p>
            <a:pPr lvl="1"/>
            <a:endParaRPr lang="en-US" sz="1600" dirty="0"/>
          </a:p>
          <a:p>
            <a:pPr lvl="1"/>
            <a:endParaRPr lang="en-US" sz="1600" dirty="0"/>
          </a:p>
          <a:p>
            <a:pPr lvl="1"/>
            <a:endParaRPr lang="en-US" sz="1600" dirty="0"/>
          </a:p>
        </p:txBody>
      </p:sp>
      <p:pic>
        <p:nvPicPr>
          <p:cNvPr id="6" name="Picture 5" descr="music.jpg"/>
          <p:cNvPicPr>
            <a:picLocks noChangeAspect="1"/>
          </p:cNvPicPr>
          <p:nvPr/>
        </p:nvPicPr>
        <p:blipFill>
          <a:blip r:embed="rId3" cstate="print"/>
          <a:stretch>
            <a:fillRect/>
          </a:stretch>
        </p:blipFill>
        <p:spPr>
          <a:xfrm>
            <a:off x="5936104" y="4400133"/>
            <a:ext cx="2988537" cy="2012781"/>
          </a:xfrm>
          <a:prstGeom prst="rect">
            <a:avLst/>
          </a:prstGeom>
          <a:ln>
            <a:noFill/>
          </a:ln>
          <a:effectLst>
            <a:softEdge rad="112500"/>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245" y="4400133"/>
            <a:ext cx="2823940" cy="2034637"/>
          </a:xfrm>
          <a:prstGeom prst="rect">
            <a:avLst/>
          </a:prstGeom>
          <a:ln>
            <a:noFill/>
          </a:ln>
          <a:effectLst>
            <a:softEdge rad="11250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4235" y="4391928"/>
            <a:ext cx="2855529" cy="2020986"/>
          </a:xfrm>
          <a:prstGeom prst="rect">
            <a:avLst/>
          </a:prstGeom>
          <a:ln>
            <a:noFill/>
          </a:ln>
          <a:effectLst>
            <a:softEdge rad="112500"/>
          </a:effectLst>
        </p:spPr>
      </p:pic>
    </p:spTree>
    <p:extLst>
      <p:ext uri="{BB962C8B-B14F-4D97-AF65-F5344CB8AC3E}">
        <p14:creationId xmlns:p14="http://schemas.microsoft.com/office/powerpoint/2010/main" val="2181157171"/>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S_PPT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2"/>
          <p:cNvSpPr>
            <a:spLocks noGrp="1"/>
          </p:cNvSpPr>
          <p:nvPr>
            <p:ph type="title"/>
          </p:nvPr>
        </p:nvSpPr>
        <p:spPr>
          <a:xfrm>
            <a:off x="685800" y="990600"/>
            <a:ext cx="7924800" cy="914400"/>
          </a:xfrm>
        </p:spPr>
        <p:txBody>
          <a:bodyPr>
            <a:normAutofit/>
          </a:bodyPr>
          <a:lstStyle/>
          <a:p>
            <a:pPr algn="r"/>
            <a:r>
              <a:rPr lang="en-US" b="1" dirty="0"/>
              <a:t>Our Location and Travel</a:t>
            </a:r>
          </a:p>
        </p:txBody>
      </p:sp>
      <p:sp>
        <p:nvSpPr>
          <p:cNvPr id="6148" name="Content Placeholder 3"/>
          <p:cNvSpPr>
            <a:spLocks noGrp="1"/>
          </p:cNvSpPr>
          <p:nvPr>
            <p:ph sz="half" idx="1"/>
          </p:nvPr>
        </p:nvSpPr>
        <p:spPr>
          <a:xfrm>
            <a:off x="228600" y="2209800"/>
            <a:ext cx="3810000" cy="3962400"/>
          </a:xfrm>
        </p:spPr>
        <p:txBody>
          <a:bodyPr/>
          <a:lstStyle/>
          <a:p>
            <a:r>
              <a:rPr lang="en-US" sz="2000" b="1" dirty="0"/>
              <a:t>Location:</a:t>
            </a:r>
          </a:p>
          <a:p>
            <a:pPr lvl="1"/>
            <a:r>
              <a:rPr lang="en-US" sz="1900" dirty="0"/>
              <a:t>Valdosta is located in South Georgia near the Florida border on I-75, a short trip away from coastal resorts</a:t>
            </a:r>
          </a:p>
          <a:p>
            <a:pPr lvl="1"/>
            <a:r>
              <a:rPr lang="en-US" sz="1900" dirty="0"/>
              <a:t>The fifth largest urban area in Georgia with multiple cultural opportunities</a:t>
            </a:r>
          </a:p>
          <a:p>
            <a:pPr lvl="1"/>
            <a:r>
              <a:rPr lang="en-US" sz="1900" dirty="0"/>
              <a:t>Spanish Mission-style campus, nationally recognized for its beauty</a:t>
            </a:r>
          </a:p>
        </p:txBody>
      </p:sp>
      <p:pic>
        <p:nvPicPr>
          <p:cNvPr id="6" name="Content Placeholder 5" descr="student union_front.jpg"/>
          <p:cNvPicPr>
            <a:picLocks noGrp="1" noChangeAspect="1"/>
          </p:cNvPicPr>
          <p:nvPr>
            <p:ph sz="half" idx="2"/>
          </p:nvPr>
        </p:nvPicPr>
        <p:blipFill>
          <a:blip r:embed="rId3" cstate="print"/>
          <a:stretch>
            <a:fillRect/>
          </a:stretch>
        </p:blipFill>
        <p:spPr>
          <a:xfrm>
            <a:off x="6474339" y="4002832"/>
            <a:ext cx="2534862" cy="2122345"/>
          </a:xfrm>
          <a:effectLst>
            <a:softEdge rad="112500"/>
          </a:effectLst>
        </p:spPr>
      </p:pic>
      <p:pic>
        <p:nvPicPr>
          <p:cNvPr id="7" name="Picture 6" descr="fountain.jpg"/>
          <p:cNvPicPr>
            <a:picLocks noChangeAspect="1"/>
          </p:cNvPicPr>
          <p:nvPr/>
        </p:nvPicPr>
        <p:blipFill>
          <a:blip r:embed="rId4" cstate="print"/>
          <a:stretch>
            <a:fillRect/>
          </a:stretch>
        </p:blipFill>
        <p:spPr>
          <a:xfrm>
            <a:off x="4059072" y="2053419"/>
            <a:ext cx="2514600" cy="2057400"/>
          </a:xfrm>
          <a:prstGeom prst="rect">
            <a:avLst/>
          </a:prstGeom>
          <a:ln>
            <a:noFill/>
          </a:ln>
          <a:effectLst>
            <a:softEdge rad="112500"/>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4339" y="2060497"/>
            <a:ext cx="2465477" cy="2066498"/>
          </a:xfrm>
          <a:prstGeom prst="rect">
            <a:avLst/>
          </a:prstGeom>
          <a:ln>
            <a:noFill/>
          </a:ln>
          <a:effectLst>
            <a:softEdge rad="112500"/>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7902" y="4027973"/>
            <a:ext cx="2576940" cy="2097204"/>
          </a:xfrm>
          <a:prstGeom prst="rect">
            <a:avLst/>
          </a:prstGeom>
          <a:ln>
            <a:noFill/>
          </a:ln>
          <a:effectLst>
            <a:softEdge rad="112500"/>
          </a:effectLst>
        </p:spPr>
      </p:pic>
    </p:spTree>
    <p:extLst>
      <p:ext uri="{BB962C8B-B14F-4D97-AF65-F5344CB8AC3E}">
        <p14:creationId xmlns:p14="http://schemas.microsoft.com/office/powerpoint/2010/main" val="2843943339"/>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S_PPT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Content Placeholder 6"/>
          <p:cNvSpPr>
            <a:spLocks noGrp="1"/>
          </p:cNvSpPr>
          <p:nvPr>
            <p:ph sz="quarter" idx="1"/>
          </p:nvPr>
        </p:nvSpPr>
        <p:spPr>
          <a:xfrm>
            <a:off x="152400" y="2286000"/>
            <a:ext cx="4572000" cy="4191000"/>
          </a:xfrm>
        </p:spPr>
        <p:txBody>
          <a:bodyPr>
            <a:normAutofit/>
          </a:bodyPr>
          <a:lstStyle/>
          <a:p>
            <a:pPr eaLnBrk="1" hangingPunct="1">
              <a:buFontTx/>
              <a:buNone/>
            </a:pPr>
            <a:endParaRPr lang="en-US" b="1" dirty="0">
              <a:latin typeface="Verdana" pitchFamily="34" charset="0"/>
            </a:endParaRPr>
          </a:p>
          <a:p>
            <a:pPr eaLnBrk="1" hangingPunct="1">
              <a:buFontTx/>
              <a:buNone/>
            </a:pPr>
            <a:endParaRPr lang="en-US" dirty="0"/>
          </a:p>
          <a:p>
            <a:pPr eaLnBrk="1" hangingPunct="1">
              <a:buFontTx/>
              <a:buNone/>
            </a:pPr>
            <a:r>
              <a:rPr lang="en-US" dirty="0"/>
              <a:t> </a:t>
            </a:r>
          </a:p>
        </p:txBody>
      </p:sp>
      <p:sp>
        <p:nvSpPr>
          <p:cNvPr id="4" name="Title 4"/>
          <p:cNvSpPr>
            <a:spLocks noGrp="1"/>
          </p:cNvSpPr>
          <p:nvPr>
            <p:ph type="title"/>
          </p:nvPr>
        </p:nvSpPr>
        <p:spPr>
          <a:xfrm>
            <a:off x="1371600" y="1614760"/>
            <a:ext cx="7772400" cy="990600"/>
          </a:xfrm>
        </p:spPr>
        <p:txBody>
          <a:bodyPr>
            <a:noAutofit/>
          </a:bodyPr>
          <a:lstStyle/>
          <a:p>
            <a:r>
              <a:rPr lang="en-US" sz="2200" i="1" dirty="0">
                <a:solidFill>
                  <a:schemeClr val="tx1"/>
                </a:solidFill>
                <a:latin typeface="+mn-lt"/>
                <a:ea typeface="+mn-ea"/>
                <a:cs typeface="+mn-cs"/>
              </a:rPr>
              <a:t>Valdosta State University offers the best of both worlds — the extensive academic, cultural, and social opportunities of a major university and the small classes and close personal attention found at smaller institutions.</a:t>
            </a:r>
          </a:p>
        </p:txBody>
      </p:sp>
      <p:sp>
        <p:nvSpPr>
          <p:cNvPr id="5" name="Title 4"/>
          <p:cNvSpPr txBox="1">
            <a:spLocks/>
          </p:cNvSpPr>
          <p:nvPr/>
        </p:nvSpPr>
        <p:spPr>
          <a:xfrm>
            <a:off x="992188" y="624160"/>
            <a:ext cx="7772400" cy="9906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r"/>
            <a:r>
              <a:rPr lang="en-US" b="1" dirty="0"/>
              <a:t>About Valdosta State</a:t>
            </a:r>
          </a:p>
        </p:txBody>
      </p:sp>
      <p:sp>
        <p:nvSpPr>
          <p:cNvPr id="8" name="AutoShape 4" descr="https://outlook.office.com/owa/service.svc/s/GetFileAttachment?id=AAMkADcwZjIxM2U4LTE4YWEtNDE3MC1hYmEzLTQ0MmU0YWMzOGQyYwBGAAAAAAAi1JuBkfPRTa1ZXY8uMse1BwBk9IfwQnlKTKETqaySX0exAAAAAAEMAABk9IfwQnlKTKETqaySX0exAADNS88%2BAAABEgAQALtXqfm%2FxMRMh0VjiEBCrBQ%3D&amp;X-OWA-CANARY=DmVmQOXUJ0ulQEwt797YmbDdx-xIMtMYjpuxyH_1WncWFwWFEUgiLt3VMP5kZQL5Kl-K5R5ltM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019" y="2575860"/>
            <a:ext cx="4539177" cy="2814290"/>
          </a:xfrm>
          <a:prstGeom prst="rect">
            <a:avLst/>
          </a:prstGeom>
          <a:ln>
            <a:noFill/>
          </a:ln>
          <a:effectLst>
            <a:softEdge rad="112500"/>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3853210"/>
            <a:ext cx="4343400" cy="2814290"/>
          </a:xfrm>
          <a:prstGeom prst="rect">
            <a:avLst/>
          </a:prstGeom>
          <a:ln>
            <a:noFill/>
          </a:ln>
          <a:effectLst>
            <a:softEdge rad="112500"/>
          </a:effectLst>
        </p:spPr>
      </p:pic>
    </p:spTree>
    <p:extLst>
      <p:ext uri="{BB962C8B-B14F-4D97-AF65-F5344CB8AC3E}">
        <p14:creationId xmlns:p14="http://schemas.microsoft.com/office/powerpoint/2010/main" val="3624196450"/>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S_PPT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Content Placeholder 6"/>
          <p:cNvSpPr>
            <a:spLocks noGrp="1"/>
          </p:cNvSpPr>
          <p:nvPr>
            <p:ph sz="quarter" idx="1"/>
          </p:nvPr>
        </p:nvSpPr>
        <p:spPr>
          <a:xfrm>
            <a:off x="152400" y="2286000"/>
            <a:ext cx="4572000" cy="4191000"/>
          </a:xfrm>
        </p:spPr>
        <p:txBody>
          <a:bodyPr>
            <a:normAutofit/>
          </a:bodyPr>
          <a:lstStyle/>
          <a:p>
            <a:pPr eaLnBrk="1" hangingPunct="1">
              <a:buFontTx/>
              <a:buNone/>
            </a:pPr>
            <a:endParaRPr lang="en-US" b="1" dirty="0">
              <a:latin typeface="Verdana" pitchFamily="34" charset="0"/>
            </a:endParaRPr>
          </a:p>
          <a:p>
            <a:pPr eaLnBrk="1" hangingPunct="1">
              <a:buFontTx/>
              <a:buNone/>
            </a:pPr>
            <a:endParaRPr lang="en-US" dirty="0"/>
          </a:p>
          <a:p>
            <a:pPr eaLnBrk="1" hangingPunct="1">
              <a:buFontTx/>
              <a:buNone/>
            </a:pPr>
            <a:r>
              <a:rPr lang="en-US" dirty="0"/>
              <a:t> </a:t>
            </a:r>
          </a:p>
        </p:txBody>
      </p:sp>
      <p:sp>
        <p:nvSpPr>
          <p:cNvPr id="4" name="Title 4"/>
          <p:cNvSpPr>
            <a:spLocks noGrp="1"/>
          </p:cNvSpPr>
          <p:nvPr>
            <p:ph type="title"/>
          </p:nvPr>
        </p:nvSpPr>
        <p:spPr>
          <a:xfrm>
            <a:off x="1143000" y="5486400"/>
            <a:ext cx="7772400" cy="990600"/>
          </a:xfrm>
        </p:spPr>
        <p:txBody>
          <a:bodyPr>
            <a:noAutofit/>
          </a:bodyPr>
          <a:lstStyle/>
          <a:p>
            <a:pPr eaLnBrk="1" hangingPunct="1"/>
            <a:r>
              <a:rPr lang="en-US" sz="2000" i="1" dirty="0">
                <a:solidFill>
                  <a:schemeClr val="tx1"/>
                </a:solidFill>
                <a:latin typeface="+mn-lt"/>
                <a:ea typeface="+mn-ea"/>
                <a:cs typeface="+mn-cs"/>
              </a:rPr>
              <a:t>VSU is ranked one of the top 100 Regional Universities in the south and was ranked among the best colleges and  universities in the nation when it comes to distance education, according to U.S. News and World Report’s 2016 Best Online Programs rankings.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085" y="1121655"/>
            <a:ext cx="6330629" cy="4364745"/>
          </a:xfrm>
          <a:prstGeom prst="rect">
            <a:avLst/>
          </a:prstGeom>
          <a:effectLst>
            <a:softEdge rad="112500"/>
          </a:effectLst>
        </p:spPr>
      </p:pic>
    </p:spTree>
    <p:extLst>
      <p:ext uri="{BB962C8B-B14F-4D97-AF65-F5344CB8AC3E}">
        <p14:creationId xmlns:p14="http://schemas.microsoft.com/office/powerpoint/2010/main" val="968895597"/>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S_PPT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Content Placeholder 6"/>
          <p:cNvSpPr>
            <a:spLocks noGrp="1"/>
          </p:cNvSpPr>
          <p:nvPr>
            <p:ph sz="quarter" idx="1"/>
          </p:nvPr>
        </p:nvSpPr>
        <p:spPr>
          <a:xfrm>
            <a:off x="152400" y="2286000"/>
            <a:ext cx="4572000" cy="4191000"/>
          </a:xfrm>
        </p:spPr>
        <p:txBody>
          <a:bodyPr>
            <a:normAutofit/>
          </a:bodyPr>
          <a:lstStyle/>
          <a:p>
            <a:pPr eaLnBrk="1" hangingPunct="1">
              <a:buFontTx/>
              <a:buNone/>
            </a:pPr>
            <a:endParaRPr lang="en-US" b="1" dirty="0">
              <a:latin typeface="Verdana" pitchFamily="34" charset="0"/>
            </a:endParaRPr>
          </a:p>
          <a:p>
            <a:pPr eaLnBrk="1" hangingPunct="1">
              <a:buFontTx/>
              <a:buNone/>
            </a:pPr>
            <a:endParaRPr lang="en-US" dirty="0"/>
          </a:p>
          <a:p>
            <a:pPr eaLnBrk="1" hangingPunct="1">
              <a:buFontTx/>
              <a:buNone/>
            </a:pPr>
            <a:r>
              <a:rPr lang="en-US" dirty="0"/>
              <a:t> </a:t>
            </a:r>
          </a:p>
        </p:txBody>
      </p:sp>
      <p:sp>
        <p:nvSpPr>
          <p:cNvPr id="4" name="Title 4"/>
          <p:cNvSpPr>
            <a:spLocks noGrp="1"/>
          </p:cNvSpPr>
          <p:nvPr>
            <p:ph type="title"/>
          </p:nvPr>
        </p:nvSpPr>
        <p:spPr>
          <a:xfrm>
            <a:off x="1314450" y="1524585"/>
            <a:ext cx="7734300" cy="1758048"/>
          </a:xfrm>
        </p:spPr>
        <p:txBody>
          <a:bodyPr>
            <a:noAutofit/>
          </a:bodyPr>
          <a:lstStyle/>
          <a:p>
            <a:pPr fontAlgn="base"/>
            <a:r>
              <a:rPr lang="en-US" sz="2000" i="1" dirty="0">
                <a:solidFill>
                  <a:schemeClr val="tx1"/>
                </a:solidFill>
                <a:latin typeface="+mn-lt"/>
                <a:ea typeface="+mn-ea"/>
                <a:cs typeface="+mn-cs"/>
              </a:rPr>
              <a:t>At VSU, undergraduate and graduate students alike actively engage in scholarly activities with faculty members, providing opportunities for students to conduct research directly related to their selected discipline.</a:t>
            </a:r>
            <a:br>
              <a:rPr lang="en-US" sz="2000" b="1" dirty="0"/>
            </a:br>
            <a:br>
              <a:rPr lang="en-US" sz="2000" dirty="0"/>
            </a:br>
            <a:endParaRPr lang="en-US" sz="2000" i="1" dirty="0">
              <a:solidFill>
                <a:schemeClr val="tx1"/>
              </a:solidFill>
              <a:latin typeface="+mn-lt"/>
              <a:ea typeface="+mn-ea"/>
              <a:cs typeface="+mn-cs"/>
            </a:endParaRPr>
          </a:p>
        </p:txBody>
      </p:sp>
      <p:sp>
        <p:nvSpPr>
          <p:cNvPr id="5" name="Title 4"/>
          <p:cNvSpPr txBox="1">
            <a:spLocks/>
          </p:cNvSpPr>
          <p:nvPr/>
        </p:nvSpPr>
        <p:spPr>
          <a:xfrm>
            <a:off x="838200" y="735680"/>
            <a:ext cx="7772400" cy="9906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r" fontAlgn="base"/>
            <a:r>
              <a:rPr lang="en-US" b="1" dirty="0"/>
              <a:t>Academic Excellence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794" y="2604516"/>
            <a:ext cx="6096000" cy="4062984"/>
          </a:xfrm>
          <a:prstGeom prst="rect">
            <a:avLst/>
          </a:prstGeom>
          <a:ln>
            <a:noFill/>
          </a:ln>
          <a:effectLst>
            <a:softEdge rad="112500"/>
          </a:effectLst>
        </p:spPr>
      </p:pic>
    </p:spTree>
    <p:extLst>
      <p:ext uri="{BB962C8B-B14F-4D97-AF65-F5344CB8AC3E}">
        <p14:creationId xmlns:p14="http://schemas.microsoft.com/office/powerpoint/2010/main" val="4137688701"/>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S_PPT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2"/>
          <p:cNvSpPr>
            <a:spLocks noGrp="1"/>
          </p:cNvSpPr>
          <p:nvPr>
            <p:ph type="title"/>
          </p:nvPr>
        </p:nvSpPr>
        <p:spPr>
          <a:xfrm>
            <a:off x="685800" y="838200"/>
            <a:ext cx="7772400" cy="914400"/>
          </a:xfrm>
        </p:spPr>
        <p:txBody>
          <a:bodyPr>
            <a:normAutofit/>
          </a:bodyPr>
          <a:lstStyle/>
          <a:p>
            <a:pPr algn="r"/>
            <a:r>
              <a:rPr lang="en-US" b="1" dirty="0"/>
              <a:t>Academics</a:t>
            </a:r>
          </a:p>
        </p:txBody>
      </p:sp>
      <p:sp>
        <p:nvSpPr>
          <p:cNvPr id="4100" name="Content Placeholder 4"/>
          <p:cNvSpPr>
            <a:spLocks noGrp="1"/>
          </p:cNvSpPr>
          <p:nvPr>
            <p:ph sz="half" idx="1"/>
          </p:nvPr>
        </p:nvSpPr>
        <p:spPr>
          <a:xfrm>
            <a:off x="228600" y="1905000"/>
            <a:ext cx="3886200" cy="4572000"/>
          </a:xfrm>
        </p:spPr>
        <p:txBody>
          <a:bodyPr/>
          <a:lstStyle/>
          <a:p>
            <a:pPr marL="0" indent="0">
              <a:buNone/>
            </a:pPr>
            <a:r>
              <a:rPr lang="en-US" sz="2000" b="1" dirty="0"/>
              <a:t>Undergraduate Level :</a:t>
            </a:r>
          </a:p>
          <a:p>
            <a:pPr lvl="1">
              <a:buFont typeface="Wingdings" panose="05000000000000000000" pitchFamily="2" charset="2"/>
              <a:buChar char="§"/>
            </a:pPr>
            <a:r>
              <a:rPr lang="en-US" sz="2000" b="1" dirty="0"/>
              <a:t>Five colleges</a:t>
            </a:r>
            <a:r>
              <a:rPr lang="en-US" sz="2000" dirty="0"/>
              <a:t>: </a:t>
            </a:r>
            <a:r>
              <a:rPr lang="en-US" sz="2000" u="sng" dirty="0"/>
              <a:t>Arts</a:t>
            </a:r>
            <a:r>
              <a:rPr lang="en-US" sz="2000" dirty="0"/>
              <a:t>, </a:t>
            </a:r>
            <a:r>
              <a:rPr lang="en-US" sz="2000" u="sng" dirty="0"/>
              <a:t>Arts &amp; Sciences</a:t>
            </a:r>
            <a:r>
              <a:rPr lang="en-US" sz="2000" dirty="0"/>
              <a:t>, </a:t>
            </a:r>
            <a:r>
              <a:rPr lang="en-US" sz="2000" u="sng" dirty="0"/>
              <a:t>Business Administration</a:t>
            </a:r>
            <a:r>
              <a:rPr lang="en-US" sz="2000" dirty="0"/>
              <a:t>, </a:t>
            </a:r>
            <a:r>
              <a:rPr lang="en-US" sz="2000" u="sng" dirty="0"/>
              <a:t>Education</a:t>
            </a:r>
            <a:r>
              <a:rPr lang="en-US" sz="2000" dirty="0"/>
              <a:t> and </a:t>
            </a:r>
            <a:r>
              <a:rPr lang="en-US" sz="2000" u="sng" dirty="0"/>
              <a:t>Nursing</a:t>
            </a:r>
          </a:p>
          <a:p>
            <a:pPr lvl="1">
              <a:buFont typeface="Wingdings" panose="05000000000000000000" pitchFamily="2" charset="2"/>
              <a:buChar char="§"/>
            </a:pPr>
            <a:r>
              <a:rPr lang="en-US" sz="2000" b="1" dirty="0"/>
              <a:t>Comprehensive curriculum </a:t>
            </a:r>
            <a:r>
              <a:rPr lang="en-US" sz="2000" dirty="0"/>
              <a:t>includes over 100 degree programs</a:t>
            </a:r>
          </a:p>
          <a:p>
            <a:pPr lvl="1">
              <a:buFont typeface="Wingdings" panose="05000000000000000000" pitchFamily="2" charset="2"/>
              <a:buChar char="§"/>
            </a:pPr>
            <a:r>
              <a:rPr lang="en-US" sz="2000" b="1" dirty="0"/>
              <a:t>The largest majors </a:t>
            </a:r>
            <a:r>
              <a:rPr lang="en-US" sz="2000" dirty="0"/>
              <a:t>are</a:t>
            </a:r>
            <a:r>
              <a:rPr lang="en-US" sz="2000" b="1" dirty="0"/>
              <a:t> </a:t>
            </a:r>
            <a:r>
              <a:rPr lang="en-US" sz="2000" dirty="0"/>
              <a:t>Biology, Business, Computer Science, Marketing, Pre-Engineering, Nursing</a:t>
            </a:r>
          </a:p>
          <a:p>
            <a:pPr lvl="1">
              <a:buFont typeface="Wingdings" panose="05000000000000000000" pitchFamily="2" charset="2"/>
              <a:buChar char="§"/>
            </a:pPr>
            <a:r>
              <a:rPr lang="en-US" sz="2000" b="1" dirty="0"/>
              <a:t>English Language Institute</a:t>
            </a:r>
            <a:r>
              <a:rPr lang="en-US" sz="2000" dirty="0"/>
              <a:t> with intensive language programs</a:t>
            </a:r>
          </a:p>
        </p:txBody>
      </p:sp>
      <p:pic>
        <p:nvPicPr>
          <p:cNvPr id="10" name="Content Placeholder 9" descr="WestHall_first_floor.jpg"/>
          <p:cNvPicPr>
            <a:picLocks noGrp="1" noChangeAspect="1"/>
          </p:cNvPicPr>
          <p:nvPr>
            <p:ph sz="half" idx="2"/>
          </p:nvPr>
        </p:nvPicPr>
        <p:blipFill>
          <a:blip r:embed="rId3" cstate="print"/>
          <a:stretch>
            <a:fillRect/>
          </a:stretch>
        </p:blipFill>
        <p:spPr>
          <a:xfrm>
            <a:off x="6553200" y="2133600"/>
            <a:ext cx="2362200" cy="4191000"/>
          </a:xfrm>
          <a:effectLst>
            <a:softEdge rad="112500"/>
          </a:effectLst>
        </p:spPr>
      </p:pic>
      <p:pic>
        <p:nvPicPr>
          <p:cNvPr id="11" name="Picture 10" descr="CIP2004-2005 005.jpg"/>
          <p:cNvPicPr>
            <a:picLocks noChangeAspect="1"/>
          </p:cNvPicPr>
          <p:nvPr/>
        </p:nvPicPr>
        <p:blipFill>
          <a:blip r:embed="rId4" cstate="print"/>
          <a:stretch>
            <a:fillRect/>
          </a:stretch>
        </p:blipFill>
        <p:spPr>
          <a:xfrm>
            <a:off x="4038600" y="2133600"/>
            <a:ext cx="2514600" cy="2209800"/>
          </a:xfrm>
          <a:prstGeom prst="rect">
            <a:avLst/>
          </a:prstGeom>
          <a:ln>
            <a:noFill/>
          </a:ln>
          <a:effectLst>
            <a:softEdge rad="112500"/>
          </a:effectLst>
        </p:spPr>
      </p:pic>
      <p:pic>
        <p:nvPicPr>
          <p:cNvPr id="13" name="Picture 12" descr="student union_inside.jpg"/>
          <p:cNvPicPr>
            <a:picLocks noChangeAspect="1"/>
          </p:cNvPicPr>
          <p:nvPr/>
        </p:nvPicPr>
        <p:blipFill>
          <a:blip r:embed="rId5" cstate="print"/>
          <a:stretch>
            <a:fillRect/>
          </a:stretch>
        </p:blipFill>
        <p:spPr>
          <a:xfrm>
            <a:off x="4038600" y="4343400"/>
            <a:ext cx="2514600" cy="2057400"/>
          </a:xfrm>
          <a:prstGeom prst="rect">
            <a:avLst/>
          </a:prstGeom>
          <a:ln>
            <a:noFill/>
          </a:ln>
          <a:effectLst>
            <a:softEdge rad="112500"/>
          </a:effectLst>
        </p:spPr>
      </p:pic>
    </p:spTree>
    <p:extLst>
      <p:ext uri="{BB962C8B-B14F-4D97-AF65-F5344CB8AC3E}">
        <p14:creationId xmlns:p14="http://schemas.microsoft.com/office/powerpoint/2010/main" val="797928560"/>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S_PPT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2"/>
          <p:cNvSpPr>
            <a:spLocks noGrp="1"/>
          </p:cNvSpPr>
          <p:nvPr>
            <p:ph type="title"/>
          </p:nvPr>
        </p:nvSpPr>
        <p:spPr>
          <a:xfrm>
            <a:off x="685800" y="762000"/>
            <a:ext cx="7772400" cy="990600"/>
          </a:xfrm>
        </p:spPr>
        <p:txBody>
          <a:bodyPr>
            <a:normAutofit/>
          </a:bodyPr>
          <a:lstStyle/>
          <a:p>
            <a:pPr algn="r"/>
            <a:r>
              <a:rPr lang="en-US" b="1" dirty="0"/>
              <a:t>Academics</a:t>
            </a:r>
          </a:p>
        </p:txBody>
      </p:sp>
      <p:sp>
        <p:nvSpPr>
          <p:cNvPr id="5124" name="Content Placeholder 3"/>
          <p:cNvSpPr>
            <a:spLocks noGrp="1"/>
          </p:cNvSpPr>
          <p:nvPr>
            <p:ph idx="1"/>
          </p:nvPr>
        </p:nvSpPr>
        <p:spPr>
          <a:xfrm>
            <a:off x="685800" y="1752600"/>
            <a:ext cx="8229600" cy="2895600"/>
          </a:xfrm>
        </p:spPr>
        <p:txBody>
          <a:bodyPr>
            <a:normAutofit lnSpcReduction="10000"/>
          </a:bodyPr>
          <a:lstStyle/>
          <a:p>
            <a:pPr marL="0" indent="0">
              <a:buNone/>
            </a:pPr>
            <a:r>
              <a:rPr lang="en-US" sz="1600" b="1" dirty="0"/>
              <a:t>      Graduate Level Programs:</a:t>
            </a:r>
          </a:p>
          <a:p>
            <a:pPr lvl="1">
              <a:buFont typeface="Wingdings" panose="05000000000000000000" pitchFamily="2" charset="2"/>
              <a:buChar char="§"/>
            </a:pPr>
            <a:r>
              <a:rPr lang="en-US" sz="1500" b="1" dirty="0"/>
              <a:t>Masters level: </a:t>
            </a:r>
            <a:r>
              <a:rPr lang="en-US" sz="1500" dirty="0"/>
              <a:t>14 programs with over 40 degrees, including MBA </a:t>
            </a:r>
          </a:p>
          <a:p>
            <a:pPr lvl="1">
              <a:buFont typeface="Wingdings" panose="05000000000000000000" pitchFamily="2" charset="2"/>
              <a:buChar char="§"/>
            </a:pPr>
            <a:r>
              <a:rPr lang="en-US" sz="1500" b="1" dirty="0"/>
              <a:t>Doctoral Level: </a:t>
            </a:r>
            <a:r>
              <a:rPr lang="en-US" sz="1500" dirty="0"/>
              <a:t>2 programs with  4 degrees offered</a:t>
            </a:r>
            <a:endParaRPr lang="en-US" sz="1500" b="1" dirty="0"/>
          </a:p>
          <a:p>
            <a:pPr marL="0" indent="0">
              <a:buNone/>
            </a:pPr>
            <a:r>
              <a:rPr lang="en-US" sz="1600" b="1" dirty="0"/>
              <a:t>      Accreditation: </a:t>
            </a:r>
          </a:p>
          <a:p>
            <a:pPr lvl="1">
              <a:buFont typeface="Wingdings" panose="05000000000000000000" pitchFamily="2" charset="2"/>
              <a:buChar char="§"/>
            </a:pPr>
            <a:r>
              <a:rPr lang="en-US" sz="1400" dirty="0"/>
              <a:t>All programs at the  University are fully accredited academically and professionally </a:t>
            </a:r>
            <a:endParaRPr lang="en-US" sz="1600" dirty="0"/>
          </a:p>
          <a:p>
            <a:pPr marL="320040" lvl="1" indent="0">
              <a:buNone/>
            </a:pPr>
            <a:r>
              <a:rPr lang="en-US" sz="1500" b="1" dirty="0"/>
              <a:t>Examples</a:t>
            </a:r>
            <a:r>
              <a:rPr lang="en-US" sz="1500" dirty="0"/>
              <a:t>: </a:t>
            </a:r>
          </a:p>
          <a:p>
            <a:pPr lvl="1">
              <a:buFont typeface="Wingdings" panose="05000000000000000000" pitchFamily="2" charset="2"/>
              <a:buChar char="§"/>
            </a:pPr>
            <a:r>
              <a:rPr lang="en-US" sz="1400" dirty="0"/>
              <a:t>The College of Business Administration is accredited by </a:t>
            </a:r>
            <a:r>
              <a:rPr lang="en-US" sz="1400" u="sng" dirty="0"/>
              <a:t>AACSB International</a:t>
            </a:r>
            <a:r>
              <a:rPr lang="en-US" sz="1400" dirty="0"/>
              <a:t>, one of the most respected business school accreditations in the world. This accreditation places our undergraduate and graduate (MBA and Web MBA) programs in the top 5 % internationally;</a:t>
            </a:r>
          </a:p>
          <a:p>
            <a:pPr lvl="1">
              <a:buFont typeface="Wingdings" panose="05000000000000000000" pitchFamily="2" charset="2"/>
              <a:buChar char="§"/>
            </a:pPr>
            <a:r>
              <a:rPr lang="en-US" sz="1400" dirty="0"/>
              <a:t>Both the bachelor’s degree (BSN) and the master’s degree (MSN)  programs in the College of Nursing are accredited by the </a:t>
            </a:r>
            <a:r>
              <a:rPr lang="en-US" sz="1400" u="sng" dirty="0"/>
              <a:t>Commission on Collegiate Nursing Education</a:t>
            </a:r>
            <a:endParaRPr lang="en-US" sz="1400" b="1" u="sng" dirty="0"/>
          </a:p>
        </p:txBody>
      </p:sp>
      <p:pic>
        <p:nvPicPr>
          <p:cNvPr id="7" name="Picture 6" descr="graduates.jpg"/>
          <p:cNvPicPr>
            <a:picLocks noChangeAspect="1"/>
          </p:cNvPicPr>
          <p:nvPr/>
        </p:nvPicPr>
        <p:blipFill>
          <a:blip r:embed="rId3" cstate="print"/>
          <a:stretch>
            <a:fillRect/>
          </a:stretch>
        </p:blipFill>
        <p:spPr>
          <a:xfrm>
            <a:off x="3002774" y="4626273"/>
            <a:ext cx="3050470" cy="2087164"/>
          </a:xfrm>
          <a:prstGeom prst="rect">
            <a:avLst/>
          </a:prstGeom>
          <a:ln>
            <a:noFill/>
          </a:ln>
          <a:effectLst>
            <a:softEdge rad="112500"/>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5188" y="4658948"/>
            <a:ext cx="3200400" cy="2044006"/>
          </a:xfrm>
          <a:prstGeom prst="rect">
            <a:avLst/>
          </a:prstGeom>
          <a:ln>
            <a:noFill/>
          </a:ln>
          <a:effectLst>
            <a:softEdge rad="112500"/>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7" y="4615790"/>
            <a:ext cx="3109692" cy="2075720"/>
          </a:xfrm>
          <a:prstGeom prst="rect">
            <a:avLst/>
          </a:prstGeom>
          <a:ln>
            <a:noFill/>
          </a:ln>
          <a:effectLst>
            <a:softEdge rad="112500"/>
          </a:effectLst>
        </p:spPr>
      </p:pic>
    </p:spTree>
    <p:extLst>
      <p:ext uri="{BB962C8B-B14F-4D97-AF65-F5344CB8AC3E}">
        <p14:creationId xmlns:p14="http://schemas.microsoft.com/office/powerpoint/2010/main" val="3053972875"/>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S_PPT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4"/>
          <p:cNvSpPr>
            <a:spLocks noGrp="1"/>
          </p:cNvSpPr>
          <p:nvPr>
            <p:ph type="title"/>
          </p:nvPr>
        </p:nvSpPr>
        <p:spPr>
          <a:xfrm>
            <a:off x="685800" y="1143000"/>
            <a:ext cx="7772400" cy="990600"/>
          </a:xfrm>
        </p:spPr>
        <p:txBody>
          <a:bodyPr>
            <a:normAutofit/>
          </a:bodyPr>
          <a:lstStyle/>
          <a:p>
            <a:pPr algn="r"/>
            <a:r>
              <a:rPr lang="en-US" b="1" dirty="0"/>
              <a:t>Why Choose the ELI at VSU?</a:t>
            </a:r>
          </a:p>
        </p:txBody>
      </p:sp>
      <p:sp>
        <p:nvSpPr>
          <p:cNvPr id="2052" name="Content Placeholder 6"/>
          <p:cNvSpPr>
            <a:spLocks noGrp="1"/>
          </p:cNvSpPr>
          <p:nvPr>
            <p:ph sz="quarter" idx="1"/>
          </p:nvPr>
        </p:nvSpPr>
        <p:spPr>
          <a:xfrm>
            <a:off x="152400" y="2286000"/>
            <a:ext cx="4572000" cy="4191000"/>
          </a:xfrm>
        </p:spPr>
        <p:txBody>
          <a:bodyPr>
            <a:normAutofit lnSpcReduction="10000"/>
          </a:bodyPr>
          <a:lstStyle/>
          <a:p>
            <a:pPr eaLnBrk="1" hangingPunct="1">
              <a:buFont typeface="Wingdings" panose="05000000000000000000" pitchFamily="2" charset="2"/>
              <a:buChar char="§"/>
            </a:pPr>
            <a:endParaRPr lang="en-US" sz="2600" b="1" dirty="0">
              <a:latin typeface="Verdana" pitchFamily="34" charset="0"/>
            </a:endParaRPr>
          </a:p>
          <a:p>
            <a:pPr lvl="1">
              <a:buFont typeface="Wingdings" panose="05000000000000000000" pitchFamily="2" charset="2"/>
              <a:buChar char="§"/>
            </a:pPr>
            <a:r>
              <a:rPr lang="en-US" sz="2200" dirty="0"/>
              <a:t>Academic Excellence</a:t>
            </a:r>
          </a:p>
          <a:p>
            <a:pPr lvl="1">
              <a:buFont typeface="Wingdings" panose="05000000000000000000" pitchFamily="2" charset="2"/>
              <a:buChar char="§"/>
            </a:pPr>
            <a:r>
              <a:rPr lang="en-US" sz="2200" dirty="0"/>
              <a:t>Student Centered Teaching &amp; Learning </a:t>
            </a:r>
          </a:p>
          <a:p>
            <a:pPr lvl="1">
              <a:buFont typeface="Wingdings" panose="05000000000000000000" pitchFamily="2" charset="2"/>
              <a:buChar char="§"/>
            </a:pPr>
            <a:r>
              <a:rPr lang="en-US" sz="2200" dirty="0"/>
              <a:t>Culturally Sensitive, Welcoming Campus &amp; Great Climate</a:t>
            </a:r>
          </a:p>
          <a:p>
            <a:pPr lvl="1">
              <a:buFont typeface="Wingdings" panose="05000000000000000000" pitchFamily="2" charset="2"/>
              <a:buChar char="§"/>
            </a:pPr>
            <a:r>
              <a:rPr lang="en-US" sz="2200" dirty="0"/>
              <a:t>Rich Student Life</a:t>
            </a:r>
          </a:p>
          <a:p>
            <a:pPr lvl="1">
              <a:buFont typeface="Wingdings" panose="05000000000000000000" pitchFamily="2" charset="2"/>
              <a:buChar char="§"/>
            </a:pPr>
            <a:r>
              <a:rPr lang="en-US" sz="2200" dirty="0"/>
              <a:t>Low cost of living</a:t>
            </a:r>
          </a:p>
          <a:p>
            <a:pPr eaLnBrk="1" hangingPunct="1">
              <a:buFontTx/>
              <a:buNone/>
            </a:pPr>
            <a:endParaRPr lang="en-US" b="1" dirty="0">
              <a:latin typeface="Verdana" pitchFamily="34" charset="0"/>
            </a:endParaRPr>
          </a:p>
          <a:p>
            <a:pPr eaLnBrk="1" hangingPunct="1">
              <a:buFontTx/>
              <a:buNone/>
            </a:pPr>
            <a:endParaRPr lang="en-US" dirty="0"/>
          </a:p>
          <a:p>
            <a:pPr eaLnBrk="1" hangingPunct="1">
              <a:buFontTx/>
              <a:buNone/>
            </a:pPr>
            <a:r>
              <a:rPr lang="en-US" dirty="0"/>
              <a:t> </a:t>
            </a:r>
          </a:p>
        </p:txBody>
      </p:sp>
      <p:pic>
        <p:nvPicPr>
          <p:cNvPr id="9" name="Content Placeholder 8" descr="science.jpg"/>
          <p:cNvPicPr>
            <a:picLocks noGrp="1" noChangeAspect="1"/>
          </p:cNvPicPr>
          <p:nvPr>
            <p:ph sz="quarter" idx="2"/>
          </p:nvPr>
        </p:nvPicPr>
        <p:blipFill>
          <a:blip r:embed="rId3" cstate="print"/>
          <a:stretch>
            <a:fillRect/>
          </a:stretch>
        </p:blipFill>
        <p:spPr>
          <a:xfrm>
            <a:off x="3810000" y="2029533"/>
            <a:ext cx="2443205" cy="1497448"/>
          </a:xfrm>
          <a:prstGeom prst="rect">
            <a:avLst/>
          </a:prstGeom>
          <a:ln>
            <a:noFill/>
          </a:ln>
          <a:effectLst>
            <a:softEdge rad="112500"/>
          </a:effectLst>
        </p:spPr>
      </p:pic>
      <p:pic>
        <p:nvPicPr>
          <p:cNvPr id="10" name="Picture 9" descr="student union_front.jpg"/>
          <p:cNvPicPr>
            <a:picLocks noChangeAspect="1"/>
          </p:cNvPicPr>
          <p:nvPr/>
        </p:nvPicPr>
        <p:blipFill>
          <a:blip r:embed="rId4" cstate="print"/>
          <a:stretch>
            <a:fillRect/>
          </a:stretch>
        </p:blipFill>
        <p:spPr>
          <a:xfrm>
            <a:off x="5257800" y="3460637"/>
            <a:ext cx="2773937" cy="1720962"/>
          </a:xfrm>
          <a:prstGeom prst="rect">
            <a:avLst/>
          </a:prstGeom>
          <a:ln>
            <a:noFill/>
          </a:ln>
          <a:effectLst>
            <a:softEdge rad="112500"/>
          </a:effectLst>
        </p:spPr>
      </p:pic>
      <p:pic>
        <p:nvPicPr>
          <p:cNvPr id="11" name="Picture 10" descr="WestHall.jpg"/>
          <p:cNvPicPr>
            <a:picLocks noChangeAspect="1"/>
          </p:cNvPicPr>
          <p:nvPr/>
        </p:nvPicPr>
        <p:blipFill>
          <a:blip r:embed="rId5" cstate="print"/>
          <a:stretch>
            <a:fillRect/>
          </a:stretch>
        </p:blipFill>
        <p:spPr>
          <a:xfrm>
            <a:off x="6553200" y="5132855"/>
            <a:ext cx="2590800" cy="1657304"/>
          </a:xfrm>
          <a:prstGeom prst="rect">
            <a:avLst/>
          </a:prstGeom>
          <a:ln>
            <a:noFill/>
          </a:ln>
          <a:effectLst>
            <a:softEdge rad="112500"/>
          </a:effectLst>
        </p:spPr>
      </p:pic>
    </p:spTree>
    <p:extLst>
      <p:ext uri="{BB962C8B-B14F-4D97-AF65-F5344CB8AC3E}">
        <p14:creationId xmlns:p14="http://schemas.microsoft.com/office/powerpoint/2010/main" val="183425271"/>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S_PPT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27"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Content Placeholder 6"/>
          <p:cNvSpPr>
            <a:spLocks noGrp="1"/>
          </p:cNvSpPr>
          <p:nvPr>
            <p:ph sz="quarter" idx="1"/>
          </p:nvPr>
        </p:nvSpPr>
        <p:spPr>
          <a:xfrm>
            <a:off x="152400" y="2286000"/>
            <a:ext cx="4572000" cy="4191000"/>
          </a:xfrm>
        </p:spPr>
        <p:txBody>
          <a:bodyPr>
            <a:normAutofit fontScale="32500" lnSpcReduction="20000"/>
          </a:bodyPr>
          <a:lstStyle/>
          <a:p>
            <a:pPr eaLnBrk="1" hangingPunct="1">
              <a:buFontTx/>
              <a:buNone/>
            </a:pPr>
            <a:endParaRPr lang="en-US" b="1" dirty="0">
              <a:latin typeface="Verdana" pitchFamily="34" charset="0"/>
            </a:endParaRPr>
          </a:p>
          <a:p>
            <a:pPr eaLnBrk="1" hangingPunct="1">
              <a:buFontTx/>
              <a:buNone/>
            </a:pPr>
            <a:endParaRPr lang="en-US" dirty="0"/>
          </a:p>
          <a:p>
            <a:pPr eaLnBrk="1" hangingPunct="1">
              <a:buFontTx/>
              <a:buNone/>
            </a:pPr>
            <a:r>
              <a:rPr lang="en-US" dirty="0"/>
              <a:t> </a:t>
            </a:r>
          </a:p>
        </p:txBody>
      </p:sp>
      <p:sp>
        <p:nvSpPr>
          <p:cNvPr id="2" name="Content Placeholder 1"/>
          <p:cNvSpPr>
            <a:spLocks noGrp="1"/>
          </p:cNvSpPr>
          <p:nvPr>
            <p:ph sz="quarter" idx="2"/>
          </p:nvPr>
        </p:nvSpPr>
        <p:spPr>
          <a:xfrm>
            <a:off x="330958" y="4836242"/>
            <a:ext cx="8597945" cy="1447800"/>
          </a:xfrm>
        </p:spPr>
        <p:txBody>
          <a:bodyPr>
            <a:normAutofit fontScale="32500" lnSpcReduction="20000"/>
          </a:bodyPr>
          <a:lstStyle/>
          <a:p>
            <a:pPr marL="0" indent="0">
              <a:buNone/>
            </a:pPr>
            <a:r>
              <a:rPr lang="en-US" sz="5500" i="1" dirty="0"/>
              <a:t>“I came to ELI from Turkey. When I graduated from university, I began considering options for developing my English language skills, and this university was my top preference because I heard a lot of good things about both the teachers and the environment. I am certainly pleased that I came here. Teachers are really good, helpful, and friendly. I made a lot of friends from other countries here at ELI. In addition, the activities organized and offered here, most definitely have helped me improve my language. If you also want to improve your English in another country, VSU is a good choice.”</a:t>
            </a:r>
          </a:p>
          <a:p>
            <a:endParaRPr lang="en-US" sz="5000" i="1" dirty="0"/>
          </a:p>
        </p:txBody>
      </p:sp>
      <p:sp>
        <p:nvSpPr>
          <p:cNvPr id="9" name="Title 4"/>
          <p:cNvSpPr txBox="1">
            <a:spLocks/>
          </p:cNvSpPr>
          <p:nvPr/>
        </p:nvSpPr>
        <p:spPr>
          <a:xfrm>
            <a:off x="439300" y="5516202"/>
            <a:ext cx="8381260" cy="1054394"/>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r"/>
            <a:br>
              <a:rPr lang="en-US" sz="2100" i="1" dirty="0">
                <a:solidFill>
                  <a:schemeClr val="tx1"/>
                </a:solidFill>
                <a:latin typeface="+mn-lt"/>
                <a:ea typeface="+mn-ea"/>
                <a:cs typeface="+mn-cs"/>
              </a:rPr>
            </a:br>
            <a:r>
              <a:rPr lang="en-US" sz="2000" b="1" dirty="0" err="1"/>
              <a:t>Derya</a:t>
            </a:r>
            <a:r>
              <a:rPr lang="en-US" sz="2000" b="1" dirty="0"/>
              <a:t> </a:t>
            </a:r>
            <a:r>
              <a:rPr lang="en-US" sz="2000" b="1" dirty="0" err="1"/>
              <a:t>Keskin</a:t>
            </a:r>
            <a:r>
              <a:rPr lang="en-US" sz="2000" b="1" dirty="0"/>
              <a:t>| ELI Student| Istanbul, Turkey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942859"/>
            <a:ext cx="3988942" cy="3847626"/>
          </a:xfrm>
          <a:prstGeom prst="rect">
            <a:avLst/>
          </a:prstGeom>
        </p:spPr>
      </p:pic>
    </p:spTree>
    <p:extLst>
      <p:ext uri="{BB962C8B-B14F-4D97-AF65-F5344CB8AC3E}">
        <p14:creationId xmlns:p14="http://schemas.microsoft.com/office/powerpoint/2010/main" val="725413848"/>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S_PPT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7" y="0"/>
            <a:ext cx="9145588" cy="6859588"/>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4"/>
          <p:cNvSpPr>
            <a:spLocks noGrp="1"/>
          </p:cNvSpPr>
          <p:nvPr>
            <p:ph type="title"/>
          </p:nvPr>
        </p:nvSpPr>
        <p:spPr>
          <a:xfrm>
            <a:off x="244575" y="5285561"/>
            <a:ext cx="8381260" cy="1468478"/>
          </a:xfrm>
        </p:spPr>
        <p:txBody>
          <a:bodyPr>
            <a:normAutofit/>
          </a:bodyPr>
          <a:lstStyle/>
          <a:p>
            <a:pPr algn="r"/>
            <a:r>
              <a:rPr lang="en-US" sz="2000" i="1" dirty="0">
                <a:solidFill>
                  <a:schemeClr val="tx1"/>
                </a:solidFill>
                <a:latin typeface="+mn-lt"/>
                <a:ea typeface="+mn-ea"/>
                <a:cs typeface="+mn-cs"/>
              </a:rPr>
              <a:t>“I studied at the ELI for one year, so I enjoyed this place and I was very happy with my teachers and also with all the friends I made. I was lucky to be able to have studied here.”</a:t>
            </a:r>
            <a:br>
              <a:rPr lang="en-US" sz="2000" i="1" dirty="0">
                <a:solidFill>
                  <a:schemeClr val="tx1"/>
                </a:solidFill>
                <a:latin typeface="+mn-lt"/>
                <a:ea typeface="+mn-ea"/>
                <a:cs typeface="+mn-cs"/>
              </a:rPr>
            </a:br>
            <a:br>
              <a:rPr lang="en-US" sz="2000" dirty="0"/>
            </a:br>
            <a:endParaRPr lang="en-US" sz="2000" b="1" dirty="0"/>
          </a:p>
        </p:txBody>
      </p:sp>
      <p:sp>
        <p:nvSpPr>
          <p:cNvPr id="6" name="Title 4"/>
          <p:cNvSpPr txBox="1">
            <a:spLocks/>
          </p:cNvSpPr>
          <p:nvPr/>
        </p:nvSpPr>
        <p:spPr>
          <a:xfrm>
            <a:off x="486598" y="5355619"/>
            <a:ext cx="8381260" cy="1054394"/>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r"/>
            <a:br>
              <a:rPr lang="en-US" sz="1800" i="1" dirty="0">
                <a:solidFill>
                  <a:schemeClr val="tx1"/>
                </a:solidFill>
                <a:latin typeface="+mn-lt"/>
                <a:ea typeface="+mn-ea"/>
                <a:cs typeface="+mn-cs"/>
              </a:rPr>
            </a:br>
            <a:r>
              <a:rPr lang="en-US" sz="2000" b="1" dirty="0"/>
              <a:t>Saud </a:t>
            </a:r>
            <a:r>
              <a:rPr lang="en-US" sz="2000" b="1" dirty="0" err="1"/>
              <a:t>Almanjumi</a:t>
            </a:r>
            <a:r>
              <a:rPr lang="en-US" sz="2000" b="1" dirty="0"/>
              <a:t> | ELI Graduate | </a:t>
            </a:r>
            <a:r>
              <a:rPr lang="en-US" sz="2000" b="1" dirty="0" err="1"/>
              <a:t>Taif</a:t>
            </a:r>
            <a:r>
              <a:rPr lang="en-US" sz="2000" b="1" dirty="0"/>
              <a:t>, Saudi Arabia</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990600"/>
            <a:ext cx="4650022" cy="4526965"/>
          </a:xfrm>
          <a:prstGeom prst="rect">
            <a:avLst/>
          </a:prstGeom>
          <a:ln>
            <a:noFill/>
          </a:ln>
          <a:effectLst>
            <a:softEdge rad="112500"/>
          </a:effectLst>
        </p:spPr>
      </p:pic>
    </p:spTree>
    <p:extLst>
      <p:ext uri="{BB962C8B-B14F-4D97-AF65-F5344CB8AC3E}">
        <p14:creationId xmlns:p14="http://schemas.microsoft.com/office/powerpoint/2010/main" val="725413848"/>
      </p:ext>
    </p:extLst>
  </p:cSld>
  <p:clrMapOvr>
    <a:masterClrMapping/>
  </p:clrMapOvr>
  <p:transition>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570</TotalTime>
  <Words>946</Words>
  <Application>Microsoft Office PowerPoint</Application>
  <PresentationFormat>On-screen Show (4:3)</PresentationFormat>
  <Paragraphs>93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Franklin Gothic Book</vt:lpstr>
      <vt:lpstr>Perpetua</vt:lpstr>
      <vt:lpstr>Trebuchet MS</vt:lpstr>
      <vt:lpstr>Verdana</vt:lpstr>
      <vt:lpstr>Wingdings</vt:lpstr>
      <vt:lpstr>Wingdings 2</vt:lpstr>
      <vt:lpstr>Equity</vt:lpstr>
      <vt:lpstr>PowerPoint Presentation</vt:lpstr>
      <vt:lpstr>Valdosta State University offers the best of both worlds — the extensive academic, cultural, and social opportunities of a major university and the small classes and close personal attention found at smaller institutions.</vt:lpstr>
      <vt:lpstr>VSU is ranked one of the top 100 Regional Universities in the south and was ranked among the best colleges and  universities in the nation when it comes to distance education, according to U.S. News and World Report’s 2016 Best Online Programs rankings.</vt:lpstr>
      <vt:lpstr>At VSU, undergraduate and graduate students alike actively engage in scholarly activities with faculty members, providing opportunities for students to conduct research directly related to their selected discipline.  </vt:lpstr>
      <vt:lpstr>Academics</vt:lpstr>
      <vt:lpstr>Academics</vt:lpstr>
      <vt:lpstr>Why Choose the ELI at VSU?</vt:lpstr>
      <vt:lpstr>PowerPoint Presentation</vt:lpstr>
      <vt:lpstr>“I studied at the ELI for one year, so I enjoyed this place and I was very happy with my teachers and also with all the friends I made. I was lucky to be able to have studied here.”  </vt:lpstr>
      <vt:lpstr>ENGLISH LANGUAGE INSTITUTE    YOUR PATHWAY TO VALDOSTA STATE UNIVERSITY  </vt:lpstr>
      <vt:lpstr>ENGLISH LANGUAGE INSTITUTE    YOUR PATHWAY TO VALDOSTA STATE UNIVERSITY  </vt:lpstr>
      <vt:lpstr>Campus Environment</vt:lpstr>
      <vt:lpstr>On-Campus Housing</vt:lpstr>
      <vt:lpstr>Student Life</vt:lpstr>
      <vt:lpstr>Our Location and Travel</vt:lpstr>
    </vt:vector>
  </TitlesOfParts>
  <Company>Valdosta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 Starling</dc:creator>
  <cp:lastModifiedBy>David L Starling</cp:lastModifiedBy>
  <cp:revision>60</cp:revision>
  <dcterms:created xsi:type="dcterms:W3CDTF">2016-01-27T15:42:58Z</dcterms:created>
  <dcterms:modified xsi:type="dcterms:W3CDTF">2023-08-01T19:06:00Z</dcterms:modified>
</cp:coreProperties>
</file>