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56" r:id="rId2"/>
    <p:sldId id="264" r:id="rId3"/>
    <p:sldId id="273" r:id="rId4"/>
    <p:sldId id="265" r:id="rId5"/>
    <p:sldId id="281" r:id="rId6"/>
    <p:sldId id="275" r:id="rId7"/>
    <p:sldId id="277" r:id="rId8"/>
    <p:sldId id="278" r:id="rId9"/>
    <p:sldId id="268" r:id="rId10"/>
    <p:sldId id="263" r:id="rId11"/>
    <p:sldId id="280" r:id="rId12"/>
    <p:sldId id="274" r:id="rId13"/>
    <p:sldId id="298" r:id="rId14"/>
    <p:sldId id="276" r:id="rId15"/>
    <p:sldId id="296" r:id="rId16"/>
    <p:sldId id="295" r:id="rId17"/>
    <p:sldId id="282" r:id="rId18"/>
    <p:sldId id="284" r:id="rId19"/>
    <p:sldId id="289" r:id="rId20"/>
    <p:sldId id="290" r:id="rId21"/>
    <p:sldId id="291" r:id="rId22"/>
    <p:sldId id="292" r:id="rId23"/>
    <p:sldId id="293" r:id="rId24"/>
    <p:sldId id="294" r:id="rId25"/>
    <p:sldId id="287" r:id="rId26"/>
    <p:sldId id="288"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6A91A626-7EDE-4564-8324-B70988D557A0}">
          <p14:sldIdLst>
            <p14:sldId id="256"/>
            <p14:sldId id="264"/>
            <p14:sldId id="273"/>
            <p14:sldId id="265"/>
            <p14:sldId id="281"/>
            <p14:sldId id="275"/>
            <p14:sldId id="277"/>
            <p14:sldId id="278"/>
            <p14:sldId id="268"/>
            <p14:sldId id="263"/>
            <p14:sldId id="280"/>
            <p14:sldId id="274"/>
            <p14:sldId id="298"/>
            <p14:sldId id="276"/>
            <p14:sldId id="296"/>
            <p14:sldId id="295"/>
            <p14:sldId id="282"/>
            <p14:sldId id="284"/>
            <p14:sldId id="289"/>
            <p14:sldId id="290"/>
            <p14:sldId id="291"/>
            <p14:sldId id="292"/>
            <p14:sldId id="293"/>
            <p14:sldId id="294"/>
            <p14:sldId id="287"/>
            <p14:sldId id="28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ina M Wright" initials="TMW" lastIdx="8" clrIdx="0">
    <p:extLst>
      <p:ext uri="{19B8F6BF-5375-455C-9EA6-DF929625EA0E}">
        <p15:presenceInfo xmlns:p15="http://schemas.microsoft.com/office/powerpoint/2012/main" userId="S-1-5-21-4231874885-2879260305-3229538080-344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40" autoAdjust="0"/>
  </p:normalViewPr>
  <p:slideViewPr>
    <p:cSldViewPr snapToGrid="0">
      <p:cViewPr varScale="1">
        <p:scale>
          <a:sx n="162" d="100"/>
          <a:sy n="162" d="100"/>
        </p:scale>
        <p:origin x="2322"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0-18T10:24:38.503" idx="6">
    <p:pos x="3028" y="1894"/>
    <p:text>Children under the age of 18
Prisoners
Individuals with impaired decision-making capacity
Economically or educationally disadvantaged persons
Procedures that might cause physical harm.
Procedures that might cause significant psychological/emotional distress.
Collection of information about highly sensitive topics.
Collection of information about illegal behavior.
Collection of information that could seriously harm the participant legally, socially, financially etc. if other people were able to identify them.</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344760-500E-402A-8A8B-5D1B84D0CF62}" type="datetimeFigureOut">
              <a:rPr lang="en-US" smtClean="0"/>
              <a:t>10/20/2021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C57D29-33D4-43A7-92A6-4A47074C2F17}" type="slidenum">
              <a:rPr lang="en-US" smtClean="0"/>
              <a:t>‹#›</a:t>
            </a:fld>
            <a:endParaRPr lang="en-US"/>
          </a:p>
        </p:txBody>
      </p:sp>
    </p:spTree>
    <p:extLst>
      <p:ext uri="{BB962C8B-B14F-4D97-AF65-F5344CB8AC3E}">
        <p14:creationId xmlns:p14="http://schemas.microsoft.com/office/powerpoint/2010/main" val="53326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C57D29-33D4-43A7-92A6-4A47074C2F17}" type="slidenum">
              <a:rPr lang="en-US" smtClean="0"/>
              <a:t>18</a:t>
            </a:fld>
            <a:endParaRPr lang="en-US"/>
          </a:p>
        </p:txBody>
      </p:sp>
    </p:spTree>
    <p:extLst>
      <p:ext uri="{BB962C8B-B14F-4D97-AF65-F5344CB8AC3E}">
        <p14:creationId xmlns:p14="http://schemas.microsoft.com/office/powerpoint/2010/main" val="304897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C57D29-33D4-43A7-92A6-4A47074C2F17}" type="slidenum">
              <a:rPr lang="en-US" smtClean="0"/>
              <a:t>19</a:t>
            </a:fld>
            <a:endParaRPr lang="en-US"/>
          </a:p>
        </p:txBody>
      </p:sp>
    </p:spTree>
    <p:extLst>
      <p:ext uri="{BB962C8B-B14F-4D97-AF65-F5344CB8AC3E}">
        <p14:creationId xmlns:p14="http://schemas.microsoft.com/office/powerpoint/2010/main" val="143445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C57D29-33D4-43A7-92A6-4A47074C2F17}" type="slidenum">
              <a:rPr lang="en-US" smtClean="0"/>
              <a:t>20</a:t>
            </a:fld>
            <a:endParaRPr lang="en-US"/>
          </a:p>
        </p:txBody>
      </p:sp>
    </p:spTree>
    <p:extLst>
      <p:ext uri="{BB962C8B-B14F-4D97-AF65-F5344CB8AC3E}">
        <p14:creationId xmlns:p14="http://schemas.microsoft.com/office/powerpoint/2010/main" val="1800659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C57D29-33D4-43A7-92A6-4A47074C2F17}" type="slidenum">
              <a:rPr lang="en-US" smtClean="0"/>
              <a:t>21</a:t>
            </a:fld>
            <a:endParaRPr lang="en-US"/>
          </a:p>
        </p:txBody>
      </p:sp>
    </p:spTree>
    <p:extLst>
      <p:ext uri="{BB962C8B-B14F-4D97-AF65-F5344CB8AC3E}">
        <p14:creationId xmlns:p14="http://schemas.microsoft.com/office/powerpoint/2010/main" val="2582535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C57D29-33D4-43A7-92A6-4A47074C2F17}" type="slidenum">
              <a:rPr lang="en-US" smtClean="0"/>
              <a:t>22</a:t>
            </a:fld>
            <a:endParaRPr lang="en-US"/>
          </a:p>
        </p:txBody>
      </p:sp>
    </p:spTree>
    <p:extLst>
      <p:ext uri="{BB962C8B-B14F-4D97-AF65-F5344CB8AC3E}">
        <p14:creationId xmlns:p14="http://schemas.microsoft.com/office/powerpoint/2010/main" val="4149386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C57D29-33D4-43A7-92A6-4A47074C2F17}" type="slidenum">
              <a:rPr lang="en-US" smtClean="0"/>
              <a:t>23</a:t>
            </a:fld>
            <a:endParaRPr lang="en-US"/>
          </a:p>
        </p:txBody>
      </p:sp>
    </p:spTree>
    <p:extLst>
      <p:ext uri="{BB962C8B-B14F-4D97-AF65-F5344CB8AC3E}">
        <p14:creationId xmlns:p14="http://schemas.microsoft.com/office/powerpoint/2010/main" val="2902433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C57D29-33D4-43A7-92A6-4A47074C2F17}" type="slidenum">
              <a:rPr lang="en-US" smtClean="0"/>
              <a:t>24</a:t>
            </a:fld>
            <a:endParaRPr lang="en-US"/>
          </a:p>
        </p:txBody>
      </p:sp>
    </p:spTree>
    <p:extLst>
      <p:ext uri="{BB962C8B-B14F-4D97-AF65-F5344CB8AC3E}">
        <p14:creationId xmlns:p14="http://schemas.microsoft.com/office/powerpoint/2010/main" val="2558700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C57D29-33D4-43A7-92A6-4A47074C2F17}" type="slidenum">
              <a:rPr lang="en-US" smtClean="0"/>
              <a:t>25</a:t>
            </a:fld>
            <a:endParaRPr lang="en-US"/>
          </a:p>
        </p:txBody>
      </p:sp>
    </p:spTree>
    <p:extLst>
      <p:ext uri="{BB962C8B-B14F-4D97-AF65-F5344CB8AC3E}">
        <p14:creationId xmlns:p14="http://schemas.microsoft.com/office/powerpoint/2010/main" val="3808137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C57D29-33D4-43A7-92A6-4A47074C2F17}" type="slidenum">
              <a:rPr lang="en-US" smtClean="0"/>
              <a:t>26</a:t>
            </a:fld>
            <a:endParaRPr lang="en-US"/>
          </a:p>
        </p:txBody>
      </p:sp>
    </p:spTree>
    <p:extLst>
      <p:ext uri="{BB962C8B-B14F-4D97-AF65-F5344CB8AC3E}">
        <p14:creationId xmlns:p14="http://schemas.microsoft.com/office/powerpoint/2010/main" val="3898336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EE5E00DB-07F9-41B4-9EB7-EC464F6A9F1B}" type="datetime1">
              <a:rPr lang="en-US" smtClean="0"/>
              <a:t>10/20/2021</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A3DED2EE-9DCD-491A-A388-EFD0777AE2A5}"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7123841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524E34-A05E-443D-89F7-2CDE4E6C4829}" type="datetime1">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DED2EE-9DCD-491A-A388-EFD0777AE2A5}" type="slidenum">
              <a:rPr lang="en-US" smtClean="0"/>
              <a:t>‹#›</a:t>
            </a:fld>
            <a:endParaRPr lang="en-US"/>
          </a:p>
        </p:txBody>
      </p:sp>
    </p:spTree>
    <p:extLst>
      <p:ext uri="{BB962C8B-B14F-4D97-AF65-F5344CB8AC3E}">
        <p14:creationId xmlns:p14="http://schemas.microsoft.com/office/powerpoint/2010/main" val="722228072"/>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4161BD-5A0C-4A4A-BBB6-3E9657AD07FA}" type="datetime1">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DED2EE-9DCD-491A-A388-EFD0777AE2A5}" type="slidenum">
              <a:rPr lang="en-US" smtClean="0"/>
              <a:t>‹#›</a:t>
            </a:fld>
            <a:endParaRPr lang="en-US"/>
          </a:p>
        </p:txBody>
      </p:sp>
    </p:spTree>
    <p:extLst>
      <p:ext uri="{BB962C8B-B14F-4D97-AF65-F5344CB8AC3E}">
        <p14:creationId xmlns:p14="http://schemas.microsoft.com/office/powerpoint/2010/main" val="130262865"/>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1CA551-B6BB-4407-8FD3-7FAB44F9CE6C}" type="datetime1">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DED2EE-9DCD-491A-A388-EFD0777AE2A5}" type="slidenum">
              <a:rPr lang="en-US" smtClean="0"/>
              <a:t>‹#›</a:t>
            </a:fld>
            <a:endParaRPr lang="en-US"/>
          </a:p>
        </p:txBody>
      </p:sp>
    </p:spTree>
    <p:extLst>
      <p:ext uri="{BB962C8B-B14F-4D97-AF65-F5344CB8AC3E}">
        <p14:creationId xmlns:p14="http://schemas.microsoft.com/office/powerpoint/2010/main" val="2230532735"/>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65D6D74-E4BE-442E-A62F-1CDBF938ACDA}" type="datetime1">
              <a:rPr lang="en-US" smtClean="0"/>
              <a:t>10/20/2021</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A3DED2EE-9DCD-491A-A388-EFD0777AE2A5}"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29563557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3767C9-9A1A-45CD-BBA4-948786B5755A}" type="datetime1">
              <a:rPr lang="en-US" smtClean="0"/>
              <a:t>10/20/2021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DED2EE-9DCD-491A-A388-EFD0777AE2A5}" type="slidenum">
              <a:rPr lang="en-US" smtClean="0"/>
              <a:t>‹#›</a:t>
            </a:fld>
            <a:endParaRPr lang="en-US"/>
          </a:p>
        </p:txBody>
      </p:sp>
    </p:spTree>
    <p:extLst>
      <p:ext uri="{BB962C8B-B14F-4D97-AF65-F5344CB8AC3E}">
        <p14:creationId xmlns:p14="http://schemas.microsoft.com/office/powerpoint/2010/main" val="541106789"/>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DF59EE-7489-4A36-B5A1-1152012D846D}" type="datetime1">
              <a:rPr lang="en-US" smtClean="0"/>
              <a:t>10/20/2021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DED2EE-9DCD-491A-A388-EFD0777AE2A5}" type="slidenum">
              <a:rPr lang="en-US" smtClean="0"/>
              <a:t>‹#›</a:t>
            </a:fld>
            <a:endParaRPr lang="en-US"/>
          </a:p>
        </p:txBody>
      </p:sp>
    </p:spTree>
    <p:extLst>
      <p:ext uri="{BB962C8B-B14F-4D97-AF65-F5344CB8AC3E}">
        <p14:creationId xmlns:p14="http://schemas.microsoft.com/office/powerpoint/2010/main" val="2658968503"/>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B7E91F-07A2-4BF9-BA53-F8326D28E7F3}" type="datetime1">
              <a:rPr lang="en-US" smtClean="0"/>
              <a:t>10/20/2021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DED2EE-9DCD-491A-A388-EFD0777AE2A5}" type="slidenum">
              <a:rPr lang="en-US" smtClean="0"/>
              <a:t>‹#›</a:t>
            </a:fld>
            <a:endParaRPr lang="en-US"/>
          </a:p>
        </p:txBody>
      </p:sp>
    </p:spTree>
    <p:extLst>
      <p:ext uri="{BB962C8B-B14F-4D97-AF65-F5344CB8AC3E}">
        <p14:creationId xmlns:p14="http://schemas.microsoft.com/office/powerpoint/2010/main" val="2340985177"/>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5BB501-7CBC-4F70-A8CE-F0F566EDC3F1}" type="datetime1">
              <a:rPr lang="en-US" smtClean="0"/>
              <a:t>10/20/2021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DED2EE-9DCD-491A-A388-EFD0777AE2A5}" type="slidenum">
              <a:rPr lang="en-US" smtClean="0"/>
              <a:t>‹#›</a:t>
            </a:fld>
            <a:endParaRPr lang="en-US"/>
          </a:p>
        </p:txBody>
      </p:sp>
    </p:spTree>
    <p:extLst>
      <p:ext uri="{BB962C8B-B14F-4D97-AF65-F5344CB8AC3E}">
        <p14:creationId xmlns:p14="http://schemas.microsoft.com/office/powerpoint/2010/main" val="3605362539"/>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00E1F44-1B96-4A1E-A68C-55BECB15AED8}" type="datetime1">
              <a:rPr lang="en-US" smtClean="0"/>
              <a:t>10/20/2021</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A3DED2EE-9DCD-491A-A388-EFD0777AE2A5}"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59278933"/>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5BDCA8F-6823-47AD-8D28-BF0B07E2F928}" type="datetime1">
              <a:rPr lang="en-US" smtClean="0"/>
              <a:t>10/20/2021</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A3DED2EE-9DCD-491A-A388-EFD0777AE2A5}"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28043502"/>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D84DF688-EB21-48DB-B8E9-A4D8DBEFC3E5}" type="datetime1">
              <a:rPr lang="en-US" smtClean="0"/>
              <a:t>10/20/2021</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A3DED2EE-9DCD-491A-A388-EFD0777AE2A5}"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568797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hf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tmwright@Valdosta.edu"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hyperlink" Target="mailto:tmwright@Valdosta.edu"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www.citiprogram.or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mailto:irb@valdosta.edu"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tmwright@valdosta.edu"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mailto:tmwright@valdosta.edu"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mailto:tmwright@Valdosta.edu"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2AF13-8450-4D4D-8F10-D7644AE3864C}"/>
              </a:ext>
            </a:extLst>
          </p:cNvPr>
          <p:cNvSpPr>
            <a:spLocks noGrp="1"/>
          </p:cNvSpPr>
          <p:nvPr>
            <p:ph type="ctrTitle"/>
          </p:nvPr>
        </p:nvSpPr>
        <p:spPr>
          <a:xfrm>
            <a:off x="1390261" y="2663509"/>
            <a:ext cx="9265297" cy="1292770"/>
          </a:xfrm>
        </p:spPr>
        <p:txBody>
          <a:bodyPr/>
          <a:lstStyle/>
          <a:p>
            <a:r>
              <a:rPr lang="en-US" sz="3600" b="1" dirty="0"/>
              <a:t>Office of sponsored programs </a:t>
            </a:r>
            <a:br>
              <a:rPr lang="en-US" sz="3600" b="1" dirty="0"/>
            </a:br>
            <a:r>
              <a:rPr lang="en-US" sz="3600" b="1" dirty="0"/>
              <a:t>and research administration </a:t>
            </a:r>
            <a:br>
              <a:rPr lang="en-US" sz="3600" b="1" dirty="0"/>
            </a:br>
            <a:endParaRPr lang="en-US" sz="2400" b="1" dirty="0">
              <a:solidFill>
                <a:srgbClr val="C00000"/>
              </a:solidFill>
            </a:endParaRPr>
          </a:p>
        </p:txBody>
      </p:sp>
      <p:pic>
        <p:nvPicPr>
          <p:cNvPr id="4" name="Picture 3">
            <a:extLst>
              <a:ext uri="{FF2B5EF4-FFF2-40B4-BE49-F238E27FC236}">
                <a16:creationId xmlns:a16="http://schemas.microsoft.com/office/drawing/2014/main" id="{32D9A142-71D2-48EA-B05F-C1218E1A3007}"/>
              </a:ext>
            </a:extLst>
          </p:cNvPr>
          <p:cNvPicPr>
            <a:picLocks noChangeAspect="1"/>
          </p:cNvPicPr>
          <p:nvPr/>
        </p:nvPicPr>
        <p:blipFill>
          <a:blip r:embed="rId2"/>
          <a:stretch>
            <a:fillRect/>
          </a:stretch>
        </p:blipFill>
        <p:spPr>
          <a:xfrm>
            <a:off x="9161034" y="4713926"/>
            <a:ext cx="1719165" cy="796378"/>
          </a:xfrm>
          <a:prstGeom prst="rect">
            <a:avLst/>
          </a:prstGeom>
        </p:spPr>
      </p:pic>
      <p:sp>
        <p:nvSpPr>
          <p:cNvPr id="5" name="Slide Number Placeholder 4">
            <a:extLst>
              <a:ext uri="{FF2B5EF4-FFF2-40B4-BE49-F238E27FC236}">
                <a16:creationId xmlns:a16="http://schemas.microsoft.com/office/drawing/2014/main" id="{F9AAC3AB-DC8E-4BEC-A928-F2C16C720330}"/>
              </a:ext>
            </a:extLst>
          </p:cNvPr>
          <p:cNvSpPr>
            <a:spLocks noGrp="1"/>
          </p:cNvSpPr>
          <p:nvPr>
            <p:ph type="sldNum" sz="quarter" idx="12"/>
          </p:nvPr>
        </p:nvSpPr>
        <p:spPr/>
        <p:txBody>
          <a:bodyPr/>
          <a:lstStyle/>
          <a:p>
            <a:fld id="{A3DED2EE-9DCD-491A-A388-EFD0777AE2A5}" type="slidenum">
              <a:rPr lang="en-US" smtClean="0"/>
              <a:t>1</a:t>
            </a:fld>
            <a:endParaRPr lang="en-US"/>
          </a:p>
        </p:txBody>
      </p:sp>
      <p:sp>
        <p:nvSpPr>
          <p:cNvPr id="6" name="TextBox 5">
            <a:extLst>
              <a:ext uri="{FF2B5EF4-FFF2-40B4-BE49-F238E27FC236}">
                <a16:creationId xmlns:a16="http://schemas.microsoft.com/office/drawing/2014/main" id="{0865BF97-1980-4035-9565-28B473A3567B}"/>
              </a:ext>
            </a:extLst>
          </p:cNvPr>
          <p:cNvSpPr txBox="1"/>
          <p:nvPr/>
        </p:nvSpPr>
        <p:spPr>
          <a:xfrm>
            <a:off x="3116063" y="3550272"/>
            <a:ext cx="6240280" cy="523220"/>
          </a:xfrm>
          <a:prstGeom prst="rect">
            <a:avLst/>
          </a:prstGeom>
          <a:noFill/>
        </p:spPr>
        <p:txBody>
          <a:bodyPr wrap="square" rtlCol="0">
            <a:spAutoFit/>
          </a:bodyPr>
          <a:lstStyle/>
          <a:p>
            <a:r>
              <a:rPr lang="en-US" sz="2800" b="1" dirty="0">
                <a:solidFill>
                  <a:srgbClr val="C00000"/>
                </a:solidFill>
              </a:rPr>
              <a:t>What is an IRB and what does it do?   </a:t>
            </a:r>
          </a:p>
        </p:txBody>
      </p:sp>
    </p:spTree>
    <p:extLst>
      <p:ext uri="{BB962C8B-B14F-4D97-AF65-F5344CB8AC3E}">
        <p14:creationId xmlns:p14="http://schemas.microsoft.com/office/powerpoint/2010/main" val="24073438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ageCurlDouble"/>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Rounded Corners 11">
            <a:extLst>
              <a:ext uri="{FF2B5EF4-FFF2-40B4-BE49-F238E27FC236}">
                <a16:creationId xmlns:a16="http://schemas.microsoft.com/office/drawing/2014/main" id="{8F23FC69-D156-4BB2-95C2-43FFAA0DF3ED}"/>
              </a:ext>
            </a:extLst>
          </p:cNvPr>
          <p:cNvSpPr/>
          <p:nvPr/>
        </p:nvSpPr>
        <p:spPr>
          <a:xfrm>
            <a:off x="5141014" y="635382"/>
            <a:ext cx="1866123" cy="112900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BF373FAF-E896-4F8B-B337-B6ED3225B986}"/>
              </a:ext>
            </a:extLst>
          </p:cNvPr>
          <p:cNvSpPr/>
          <p:nvPr/>
        </p:nvSpPr>
        <p:spPr>
          <a:xfrm>
            <a:off x="5290455" y="774036"/>
            <a:ext cx="1866123" cy="1129004"/>
          </a:xfrm>
          <a:prstGeom prst="roundRect">
            <a:avLst/>
          </a:prstGeom>
          <a:solidFill>
            <a:schemeClr val="bg1">
              <a:alpha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400" b="1" dirty="0">
                <a:solidFill>
                  <a:srgbClr val="000000"/>
                </a:solidFill>
              </a:rPr>
              <a:t>Expedited</a:t>
            </a:r>
            <a:r>
              <a:rPr lang="en-US" sz="1200" b="1" dirty="0">
                <a:solidFill>
                  <a:srgbClr val="000000"/>
                </a:solidFill>
              </a:rPr>
              <a:t> </a:t>
            </a:r>
          </a:p>
          <a:p>
            <a:pPr lvl="0"/>
            <a:r>
              <a:rPr lang="en-US" sz="1050" dirty="0">
                <a:solidFill>
                  <a:srgbClr val="000000"/>
                </a:solidFill>
              </a:rPr>
              <a:t>Final review conducted &amp; approval authorized by 2-members of the IRB. </a:t>
            </a:r>
          </a:p>
        </p:txBody>
      </p:sp>
      <p:sp>
        <p:nvSpPr>
          <p:cNvPr id="14" name="Rectangle: Rounded Corners 13">
            <a:extLst>
              <a:ext uri="{FF2B5EF4-FFF2-40B4-BE49-F238E27FC236}">
                <a16:creationId xmlns:a16="http://schemas.microsoft.com/office/drawing/2014/main" id="{E4D3FC2F-C0C6-4DB5-BADA-A983373E0293}"/>
              </a:ext>
            </a:extLst>
          </p:cNvPr>
          <p:cNvSpPr/>
          <p:nvPr/>
        </p:nvSpPr>
        <p:spPr>
          <a:xfrm>
            <a:off x="2786743" y="2890684"/>
            <a:ext cx="1866123" cy="112900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30530116-0AFC-4AC3-89BA-237000383A61}"/>
              </a:ext>
            </a:extLst>
          </p:cNvPr>
          <p:cNvSpPr/>
          <p:nvPr/>
        </p:nvSpPr>
        <p:spPr>
          <a:xfrm>
            <a:off x="5141015" y="2890684"/>
            <a:ext cx="1866123" cy="112900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D1AB0115-B9DD-4B04-AEDA-02963D7C9CAC}"/>
              </a:ext>
            </a:extLst>
          </p:cNvPr>
          <p:cNvSpPr/>
          <p:nvPr/>
        </p:nvSpPr>
        <p:spPr>
          <a:xfrm>
            <a:off x="7429744" y="2864498"/>
            <a:ext cx="1866123" cy="112900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4726760A-9EFB-46A3-99B9-E1B68E872F7F}"/>
              </a:ext>
            </a:extLst>
          </p:cNvPr>
          <p:cNvSpPr/>
          <p:nvPr/>
        </p:nvSpPr>
        <p:spPr>
          <a:xfrm>
            <a:off x="2784913" y="4854403"/>
            <a:ext cx="1866123" cy="112900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416B7845-7068-49EF-9C9C-E1E0E7562507}"/>
              </a:ext>
            </a:extLst>
          </p:cNvPr>
          <p:cNvSpPr/>
          <p:nvPr/>
        </p:nvSpPr>
        <p:spPr>
          <a:xfrm>
            <a:off x="5278704" y="3037711"/>
            <a:ext cx="1866123" cy="1129004"/>
          </a:xfrm>
          <a:prstGeom prst="roundRect">
            <a:avLst/>
          </a:prstGeom>
          <a:solidFill>
            <a:schemeClr val="bg1">
              <a:alpha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00" dirty="0">
                <a:solidFill>
                  <a:prstClr val="black"/>
                </a:solidFill>
              </a:rPr>
              <a:t>Data collected from voice, video, digital, or image recordings made for research purposes. Signed video/audio release form is required. </a:t>
            </a:r>
            <a:endParaRPr lang="en-US" sz="1000" b="1" dirty="0">
              <a:solidFill>
                <a:prstClr val="black"/>
              </a:solidFill>
            </a:endParaRPr>
          </a:p>
          <a:p>
            <a:pPr lvl="0"/>
            <a:endParaRPr lang="en-US" sz="1100" dirty="0">
              <a:solidFill>
                <a:prstClr val="black"/>
              </a:solidFill>
            </a:endParaRPr>
          </a:p>
        </p:txBody>
      </p:sp>
      <p:sp>
        <p:nvSpPr>
          <p:cNvPr id="24" name="Rectangle: Rounded Corners 23">
            <a:extLst>
              <a:ext uri="{FF2B5EF4-FFF2-40B4-BE49-F238E27FC236}">
                <a16:creationId xmlns:a16="http://schemas.microsoft.com/office/drawing/2014/main" id="{7532FF93-406B-4B72-96DC-3C8BBE5E16D5}"/>
              </a:ext>
            </a:extLst>
          </p:cNvPr>
          <p:cNvSpPr/>
          <p:nvPr/>
        </p:nvSpPr>
        <p:spPr>
          <a:xfrm>
            <a:off x="7617040" y="3006208"/>
            <a:ext cx="1866123" cy="1129004"/>
          </a:xfrm>
          <a:prstGeom prst="roundRect">
            <a:avLst/>
          </a:prstGeom>
          <a:solidFill>
            <a:schemeClr val="bg1">
              <a:alpha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50" b="1" dirty="0">
                <a:solidFill>
                  <a:srgbClr val="000000"/>
                </a:solidFill>
              </a:rPr>
              <a:t>Informed consent required</a:t>
            </a:r>
            <a:r>
              <a:rPr lang="en-US" sz="1050" dirty="0">
                <a:solidFill>
                  <a:srgbClr val="000000"/>
                </a:solidFill>
              </a:rPr>
              <a:t>. Consent documents must be securely maintained for three years, then destroyed.  </a:t>
            </a:r>
          </a:p>
        </p:txBody>
      </p:sp>
      <p:sp>
        <p:nvSpPr>
          <p:cNvPr id="25" name="Rectangle: Rounded Corners 24">
            <a:extLst>
              <a:ext uri="{FF2B5EF4-FFF2-40B4-BE49-F238E27FC236}">
                <a16:creationId xmlns:a16="http://schemas.microsoft.com/office/drawing/2014/main" id="{9514B997-BE7A-4B61-BA78-82A56EBB80D3}"/>
              </a:ext>
            </a:extLst>
          </p:cNvPr>
          <p:cNvSpPr/>
          <p:nvPr/>
        </p:nvSpPr>
        <p:spPr>
          <a:xfrm>
            <a:off x="2940368" y="3037711"/>
            <a:ext cx="1866123" cy="1129004"/>
          </a:xfrm>
          <a:prstGeom prst="roundRect">
            <a:avLst/>
          </a:prstGeom>
          <a:solidFill>
            <a:schemeClr val="bg1">
              <a:alpha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50" dirty="0">
                <a:solidFill>
                  <a:prstClr val="black"/>
                </a:solidFill>
              </a:rPr>
              <a:t>Collection of data through noninvasive procedures regularly performed in doctors office. </a:t>
            </a:r>
          </a:p>
        </p:txBody>
      </p:sp>
      <p:sp>
        <p:nvSpPr>
          <p:cNvPr id="26" name="Rectangle: Rounded Corners 25">
            <a:extLst>
              <a:ext uri="{FF2B5EF4-FFF2-40B4-BE49-F238E27FC236}">
                <a16:creationId xmlns:a16="http://schemas.microsoft.com/office/drawing/2014/main" id="{811D3D6E-095E-4091-83A0-9C30AC7BC821}"/>
              </a:ext>
            </a:extLst>
          </p:cNvPr>
          <p:cNvSpPr/>
          <p:nvPr/>
        </p:nvSpPr>
        <p:spPr>
          <a:xfrm>
            <a:off x="2970244" y="4969453"/>
            <a:ext cx="1866123" cy="1129004"/>
          </a:xfrm>
          <a:prstGeom prst="roundRect">
            <a:avLst/>
          </a:prstGeom>
          <a:solidFill>
            <a:schemeClr val="bg1">
              <a:alpha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50" dirty="0">
                <a:solidFill>
                  <a:prstClr val="black"/>
                </a:solidFill>
              </a:rPr>
              <a:t>No more than minimal risk to participants. </a:t>
            </a:r>
          </a:p>
          <a:p>
            <a:pPr lvl="0"/>
            <a:r>
              <a:rPr lang="en-US" sz="1050" dirty="0">
                <a:solidFill>
                  <a:prstClr val="black"/>
                </a:solidFill>
              </a:rPr>
              <a:t>No age restrictions. </a:t>
            </a:r>
          </a:p>
          <a:p>
            <a:pPr lvl="0"/>
            <a:r>
              <a:rPr lang="en-US" sz="1100" dirty="0">
                <a:solidFill>
                  <a:prstClr val="black"/>
                </a:solidFill>
                <a:latin typeface="Helvetica" panose="020B0604020202020204" pitchFamily="34" charset="0"/>
              </a:rPr>
              <a:t>(</a:t>
            </a:r>
            <a:r>
              <a:rPr lang="en-US" sz="700" dirty="0">
                <a:solidFill>
                  <a:srgbClr val="000000"/>
                </a:solidFill>
                <a:latin typeface="Helvetica" panose="020B0604020202020204" pitchFamily="34" charset="0"/>
              </a:rPr>
              <a:t>45 CFR 46.110)</a:t>
            </a:r>
            <a:endParaRPr lang="en-US" sz="1050" dirty="0">
              <a:solidFill>
                <a:srgbClr val="000000"/>
              </a:solidFill>
            </a:endParaRPr>
          </a:p>
        </p:txBody>
      </p:sp>
      <p:sp>
        <p:nvSpPr>
          <p:cNvPr id="28" name="Minus Sign 27">
            <a:extLst>
              <a:ext uri="{FF2B5EF4-FFF2-40B4-BE49-F238E27FC236}">
                <a16:creationId xmlns:a16="http://schemas.microsoft.com/office/drawing/2014/main" id="{277F6EA7-399A-4D78-99D0-7EEA103EB952}"/>
              </a:ext>
            </a:extLst>
          </p:cNvPr>
          <p:cNvSpPr/>
          <p:nvPr/>
        </p:nvSpPr>
        <p:spPr>
          <a:xfrm>
            <a:off x="2895430" y="2110926"/>
            <a:ext cx="6587733" cy="321905"/>
          </a:xfrm>
          <a:prstGeom prst="mathMinus">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Minus Sign 28">
            <a:extLst>
              <a:ext uri="{FF2B5EF4-FFF2-40B4-BE49-F238E27FC236}">
                <a16:creationId xmlns:a16="http://schemas.microsoft.com/office/drawing/2014/main" id="{E71C8AF7-22CE-45D6-8853-A32610CA6192}"/>
              </a:ext>
            </a:extLst>
          </p:cNvPr>
          <p:cNvSpPr/>
          <p:nvPr/>
        </p:nvSpPr>
        <p:spPr>
          <a:xfrm rot="5400000">
            <a:off x="3408097" y="2439465"/>
            <a:ext cx="808072" cy="325413"/>
          </a:xfrm>
          <a:prstGeom prst="mathMinus">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inus Sign 29">
            <a:extLst>
              <a:ext uri="{FF2B5EF4-FFF2-40B4-BE49-F238E27FC236}">
                <a16:creationId xmlns:a16="http://schemas.microsoft.com/office/drawing/2014/main" id="{69822D6E-C9B0-4F11-ADB2-96CD8D21401B}"/>
              </a:ext>
            </a:extLst>
          </p:cNvPr>
          <p:cNvSpPr/>
          <p:nvPr/>
        </p:nvSpPr>
        <p:spPr>
          <a:xfrm rot="5400000">
            <a:off x="8152043" y="2423100"/>
            <a:ext cx="808072" cy="325413"/>
          </a:xfrm>
          <a:prstGeom prst="mathMinus">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Minus Sign 30">
            <a:extLst>
              <a:ext uri="{FF2B5EF4-FFF2-40B4-BE49-F238E27FC236}">
                <a16:creationId xmlns:a16="http://schemas.microsoft.com/office/drawing/2014/main" id="{7C76FEEC-E07D-43A4-B4F6-7542367C63A8}"/>
              </a:ext>
            </a:extLst>
          </p:cNvPr>
          <p:cNvSpPr/>
          <p:nvPr/>
        </p:nvSpPr>
        <p:spPr>
          <a:xfrm rot="5400000">
            <a:off x="3303571" y="4274116"/>
            <a:ext cx="1017124" cy="325413"/>
          </a:xfrm>
          <a:prstGeom prst="mathMinus">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Minus Sign 31">
            <a:extLst>
              <a:ext uri="{FF2B5EF4-FFF2-40B4-BE49-F238E27FC236}">
                <a16:creationId xmlns:a16="http://schemas.microsoft.com/office/drawing/2014/main" id="{C9475952-30B0-4A1D-9C84-85F035620B0B}"/>
              </a:ext>
            </a:extLst>
          </p:cNvPr>
          <p:cNvSpPr/>
          <p:nvPr/>
        </p:nvSpPr>
        <p:spPr>
          <a:xfrm rot="5400000">
            <a:off x="5367112" y="2219599"/>
            <a:ext cx="1457773" cy="325413"/>
          </a:xfrm>
          <a:prstGeom prst="mathMinus">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0083E4E0-BFEB-4DE6-BDC6-199B2E90C6CE}"/>
              </a:ext>
            </a:extLst>
          </p:cNvPr>
          <p:cNvSpPr/>
          <p:nvPr/>
        </p:nvSpPr>
        <p:spPr>
          <a:xfrm>
            <a:off x="5136698" y="4854403"/>
            <a:ext cx="1866123" cy="112900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Rounded Corners 19">
            <a:extLst>
              <a:ext uri="{FF2B5EF4-FFF2-40B4-BE49-F238E27FC236}">
                <a16:creationId xmlns:a16="http://schemas.microsoft.com/office/drawing/2014/main" id="{3BF4FEF9-514F-47F7-B546-021640A8003F}"/>
              </a:ext>
            </a:extLst>
          </p:cNvPr>
          <p:cNvSpPr/>
          <p:nvPr/>
        </p:nvSpPr>
        <p:spPr>
          <a:xfrm>
            <a:off x="7506391" y="4854403"/>
            <a:ext cx="1866123" cy="112900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Rounded Corners 21">
            <a:extLst>
              <a:ext uri="{FF2B5EF4-FFF2-40B4-BE49-F238E27FC236}">
                <a16:creationId xmlns:a16="http://schemas.microsoft.com/office/drawing/2014/main" id="{92D12942-9D86-4065-AB6D-613E3BA9F792}"/>
              </a:ext>
            </a:extLst>
          </p:cNvPr>
          <p:cNvSpPr/>
          <p:nvPr/>
        </p:nvSpPr>
        <p:spPr>
          <a:xfrm>
            <a:off x="7617040" y="4972092"/>
            <a:ext cx="1866123" cy="1129004"/>
          </a:xfrm>
          <a:prstGeom prst="roundRect">
            <a:avLst/>
          </a:prstGeom>
          <a:solidFill>
            <a:schemeClr val="bg1">
              <a:alpha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rPr>
              <a:t>Research proposals and required documents are to be emailed to Tina Wright at </a:t>
            </a:r>
            <a:r>
              <a:rPr lang="en-US" sz="1000" dirty="0">
                <a:solidFill>
                  <a:schemeClr val="tx1"/>
                </a:solidFill>
                <a:hlinkClick r:id="rId2"/>
              </a:rPr>
              <a:t>tmwright@Valdosta.edu</a:t>
            </a:r>
            <a:r>
              <a:rPr lang="en-US" sz="1000" dirty="0">
                <a:solidFill>
                  <a:schemeClr val="tx1"/>
                </a:solidFill>
              </a:rPr>
              <a:t>   </a:t>
            </a:r>
          </a:p>
        </p:txBody>
      </p:sp>
      <p:sp>
        <p:nvSpPr>
          <p:cNvPr id="33" name="Rectangle: Rounded Corners 32">
            <a:extLst>
              <a:ext uri="{FF2B5EF4-FFF2-40B4-BE49-F238E27FC236}">
                <a16:creationId xmlns:a16="http://schemas.microsoft.com/office/drawing/2014/main" id="{06675E9D-C0F7-40FF-B1EB-D1BEAFD27EF4}"/>
              </a:ext>
            </a:extLst>
          </p:cNvPr>
          <p:cNvSpPr/>
          <p:nvPr/>
        </p:nvSpPr>
        <p:spPr>
          <a:xfrm>
            <a:off x="5290455" y="4967700"/>
            <a:ext cx="1866123" cy="1129004"/>
          </a:xfrm>
          <a:prstGeom prst="roundRect">
            <a:avLst/>
          </a:prstGeom>
          <a:solidFill>
            <a:schemeClr val="bg1">
              <a:alpha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050" dirty="0">
                <a:solidFill>
                  <a:srgbClr val="000000"/>
                </a:solidFill>
              </a:rPr>
              <a:t>Templates, forms, and links to policy and procedures are located on the OSPRA website (</a:t>
            </a:r>
            <a:r>
              <a:rPr lang="en-US" sz="1000" i="1" dirty="0">
                <a:solidFill>
                  <a:srgbClr val="000000"/>
                </a:solidFill>
              </a:rPr>
              <a:t>select Research Compliance). </a:t>
            </a:r>
            <a:endParaRPr lang="en-US" sz="1050" i="1" dirty="0">
              <a:solidFill>
                <a:srgbClr val="000000"/>
              </a:solidFill>
            </a:endParaRPr>
          </a:p>
        </p:txBody>
      </p:sp>
      <p:sp>
        <p:nvSpPr>
          <p:cNvPr id="34" name="Minus Sign 33">
            <a:extLst>
              <a:ext uri="{FF2B5EF4-FFF2-40B4-BE49-F238E27FC236}">
                <a16:creationId xmlns:a16="http://schemas.microsoft.com/office/drawing/2014/main" id="{72F9DBAA-764B-486F-8E86-B3BB00DA2954}"/>
              </a:ext>
            </a:extLst>
          </p:cNvPr>
          <p:cNvSpPr/>
          <p:nvPr/>
        </p:nvSpPr>
        <p:spPr>
          <a:xfrm>
            <a:off x="4554415" y="5261437"/>
            <a:ext cx="650442" cy="325413"/>
          </a:xfrm>
          <a:prstGeom prst="mathMinus">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Minus Sign 34">
            <a:extLst>
              <a:ext uri="{FF2B5EF4-FFF2-40B4-BE49-F238E27FC236}">
                <a16:creationId xmlns:a16="http://schemas.microsoft.com/office/drawing/2014/main" id="{27C59B8A-C105-45F7-A4FB-071ADC3C8CA6}"/>
              </a:ext>
            </a:extLst>
          </p:cNvPr>
          <p:cNvSpPr/>
          <p:nvPr/>
        </p:nvSpPr>
        <p:spPr>
          <a:xfrm>
            <a:off x="6933212" y="5261437"/>
            <a:ext cx="650442" cy="325413"/>
          </a:xfrm>
          <a:prstGeom prst="mathMinus">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Right 26">
            <a:extLst>
              <a:ext uri="{FF2B5EF4-FFF2-40B4-BE49-F238E27FC236}">
                <a16:creationId xmlns:a16="http://schemas.microsoft.com/office/drawing/2014/main" id="{DC647844-7757-45C9-9B87-E5EF7F4A41AF}"/>
              </a:ext>
            </a:extLst>
          </p:cNvPr>
          <p:cNvSpPr/>
          <p:nvPr/>
        </p:nvSpPr>
        <p:spPr>
          <a:xfrm>
            <a:off x="807566" y="424226"/>
            <a:ext cx="2516862" cy="1571650"/>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Protocol Review #2</a:t>
            </a:r>
          </a:p>
        </p:txBody>
      </p:sp>
    </p:spTree>
    <p:extLst>
      <p:ext uri="{BB962C8B-B14F-4D97-AF65-F5344CB8AC3E}">
        <p14:creationId xmlns:p14="http://schemas.microsoft.com/office/powerpoint/2010/main" val="1867644169"/>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Rounded Corners 11">
            <a:extLst>
              <a:ext uri="{FF2B5EF4-FFF2-40B4-BE49-F238E27FC236}">
                <a16:creationId xmlns:a16="http://schemas.microsoft.com/office/drawing/2014/main" id="{8F23FC69-D156-4BB2-95C2-43FFAA0DF3ED}"/>
              </a:ext>
            </a:extLst>
          </p:cNvPr>
          <p:cNvSpPr/>
          <p:nvPr/>
        </p:nvSpPr>
        <p:spPr>
          <a:xfrm>
            <a:off x="5141014" y="635382"/>
            <a:ext cx="1866123" cy="112900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Rounded Corners 12">
            <a:extLst>
              <a:ext uri="{FF2B5EF4-FFF2-40B4-BE49-F238E27FC236}">
                <a16:creationId xmlns:a16="http://schemas.microsoft.com/office/drawing/2014/main" id="{BF373FAF-E896-4F8B-B337-B6ED3225B986}"/>
              </a:ext>
            </a:extLst>
          </p:cNvPr>
          <p:cNvSpPr/>
          <p:nvPr/>
        </p:nvSpPr>
        <p:spPr>
          <a:xfrm>
            <a:off x="5297518" y="711709"/>
            <a:ext cx="1866123" cy="1129004"/>
          </a:xfrm>
          <a:prstGeom prst="roundRect">
            <a:avLst/>
          </a:prstGeom>
          <a:solidFill>
            <a:schemeClr val="bg1">
              <a:alpha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a:ea typeface="+mn-ea"/>
                <a:cs typeface="+mn-cs"/>
              </a:rPr>
              <a:t>Full Review</a:t>
            </a:r>
          </a:p>
        </p:txBody>
      </p:sp>
      <p:sp>
        <p:nvSpPr>
          <p:cNvPr id="14" name="Rectangle: Rounded Corners 13">
            <a:extLst>
              <a:ext uri="{FF2B5EF4-FFF2-40B4-BE49-F238E27FC236}">
                <a16:creationId xmlns:a16="http://schemas.microsoft.com/office/drawing/2014/main" id="{E4D3FC2F-C0C6-4DB5-BADA-A983373E0293}"/>
              </a:ext>
            </a:extLst>
          </p:cNvPr>
          <p:cNvSpPr/>
          <p:nvPr/>
        </p:nvSpPr>
        <p:spPr>
          <a:xfrm>
            <a:off x="2786743" y="2890684"/>
            <a:ext cx="1866123" cy="112900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Rounded Corners 14">
            <a:extLst>
              <a:ext uri="{FF2B5EF4-FFF2-40B4-BE49-F238E27FC236}">
                <a16:creationId xmlns:a16="http://schemas.microsoft.com/office/drawing/2014/main" id="{30530116-0AFC-4AC3-89BA-237000383A61}"/>
              </a:ext>
            </a:extLst>
          </p:cNvPr>
          <p:cNvSpPr/>
          <p:nvPr/>
        </p:nvSpPr>
        <p:spPr>
          <a:xfrm>
            <a:off x="5141015" y="2890684"/>
            <a:ext cx="1866123" cy="112900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Rounded Corners 15">
            <a:extLst>
              <a:ext uri="{FF2B5EF4-FFF2-40B4-BE49-F238E27FC236}">
                <a16:creationId xmlns:a16="http://schemas.microsoft.com/office/drawing/2014/main" id="{D1AB0115-B9DD-4B04-AEDA-02963D7C9CAC}"/>
              </a:ext>
            </a:extLst>
          </p:cNvPr>
          <p:cNvSpPr/>
          <p:nvPr/>
        </p:nvSpPr>
        <p:spPr>
          <a:xfrm>
            <a:off x="7429744" y="2864498"/>
            <a:ext cx="1866123" cy="112900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Rectangle: Rounded Corners 24">
            <a:extLst>
              <a:ext uri="{FF2B5EF4-FFF2-40B4-BE49-F238E27FC236}">
                <a16:creationId xmlns:a16="http://schemas.microsoft.com/office/drawing/2014/main" id="{9514B997-BE7A-4B61-BA78-82A56EBB80D3}"/>
              </a:ext>
            </a:extLst>
          </p:cNvPr>
          <p:cNvSpPr/>
          <p:nvPr/>
        </p:nvSpPr>
        <p:spPr>
          <a:xfrm>
            <a:off x="2921015" y="2975615"/>
            <a:ext cx="1866123" cy="1129004"/>
          </a:xfrm>
          <a:prstGeom prst="roundRect">
            <a:avLst/>
          </a:prstGeom>
          <a:solidFill>
            <a:schemeClr val="bg1">
              <a:alpha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prstClr val="black"/>
                </a:solidFill>
                <a:latin typeface="Calibri" panose="020F0502020204030204"/>
              </a:rPr>
              <a:t>Reviews are</a:t>
            </a:r>
            <a:r>
              <a:rPr kumimoji="0" lang="en-US" sz="1000" i="0" u="none" strike="noStrike" kern="1200" cap="none" spc="0" normalizeH="0" baseline="0" noProof="0" dirty="0">
                <a:ln>
                  <a:noFill/>
                </a:ln>
                <a:solidFill>
                  <a:prstClr val="black"/>
                </a:solidFill>
                <a:effectLst/>
                <a:uLnTx/>
                <a:uFillTx/>
                <a:latin typeface="Calibri" panose="020F0502020204030204"/>
                <a:ea typeface="+mn-ea"/>
                <a:cs typeface="+mn-cs"/>
              </a:rPr>
              <a:t> conducted at a convened meeting of the entire IRB committee.</a:t>
            </a:r>
          </a:p>
        </p:txBody>
      </p:sp>
      <p:sp>
        <p:nvSpPr>
          <p:cNvPr id="28" name="Minus Sign 27">
            <a:extLst>
              <a:ext uri="{FF2B5EF4-FFF2-40B4-BE49-F238E27FC236}">
                <a16:creationId xmlns:a16="http://schemas.microsoft.com/office/drawing/2014/main" id="{277F6EA7-399A-4D78-99D0-7EEA103EB952}"/>
              </a:ext>
            </a:extLst>
          </p:cNvPr>
          <p:cNvSpPr/>
          <p:nvPr/>
        </p:nvSpPr>
        <p:spPr>
          <a:xfrm>
            <a:off x="2895430" y="2110926"/>
            <a:ext cx="6587733" cy="321905"/>
          </a:xfrm>
          <a:prstGeom prst="mathMinus">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Minus Sign 28">
            <a:extLst>
              <a:ext uri="{FF2B5EF4-FFF2-40B4-BE49-F238E27FC236}">
                <a16:creationId xmlns:a16="http://schemas.microsoft.com/office/drawing/2014/main" id="{E71C8AF7-22CE-45D6-8853-A32610CA6192}"/>
              </a:ext>
            </a:extLst>
          </p:cNvPr>
          <p:cNvSpPr/>
          <p:nvPr/>
        </p:nvSpPr>
        <p:spPr>
          <a:xfrm rot="5400000">
            <a:off x="3408097" y="2439465"/>
            <a:ext cx="808072" cy="325413"/>
          </a:xfrm>
          <a:prstGeom prst="mathMinus">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Minus Sign 29">
            <a:extLst>
              <a:ext uri="{FF2B5EF4-FFF2-40B4-BE49-F238E27FC236}">
                <a16:creationId xmlns:a16="http://schemas.microsoft.com/office/drawing/2014/main" id="{69822D6E-C9B0-4F11-ADB2-96CD8D21401B}"/>
              </a:ext>
            </a:extLst>
          </p:cNvPr>
          <p:cNvSpPr/>
          <p:nvPr/>
        </p:nvSpPr>
        <p:spPr>
          <a:xfrm rot="5400000">
            <a:off x="8152043" y="2423100"/>
            <a:ext cx="808072" cy="325413"/>
          </a:xfrm>
          <a:prstGeom prst="mathMinus">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Minus Sign 31">
            <a:extLst>
              <a:ext uri="{FF2B5EF4-FFF2-40B4-BE49-F238E27FC236}">
                <a16:creationId xmlns:a16="http://schemas.microsoft.com/office/drawing/2014/main" id="{C9475952-30B0-4A1D-9C84-85F035620B0B}"/>
              </a:ext>
            </a:extLst>
          </p:cNvPr>
          <p:cNvSpPr/>
          <p:nvPr/>
        </p:nvSpPr>
        <p:spPr>
          <a:xfrm rot="5400000">
            <a:off x="5367112" y="2219599"/>
            <a:ext cx="1457773" cy="325413"/>
          </a:xfrm>
          <a:prstGeom prst="mathMinus">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Rounded Corners 21">
            <a:extLst>
              <a:ext uri="{FF2B5EF4-FFF2-40B4-BE49-F238E27FC236}">
                <a16:creationId xmlns:a16="http://schemas.microsoft.com/office/drawing/2014/main" id="{92D12942-9D86-4065-AB6D-613E3BA9F792}"/>
              </a:ext>
            </a:extLst>
          </p:cNvPr>
          <p:cNvSpPr/>
          <p:nvPr/>
        </p:nvSpPr>
        <p:spPr>
          <a:xfrm>
            <a:off x="5297518" y="2975615"/>
            <a:ext cx="1866123" cy="1129004"/>
          </a:xfrm>
          <a:prstGeom prst="roundRect">
            <a:avLst/>
          </a:prstGeom>
          <a:solidFill>
            <a:schemeClr val="bg1">
              <a:alpha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Completed research proposals and required documents should be emailed to Tina Wright at </a:t>
            </a: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tmwright@Valdosta.edu</a:t>
            </a: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27" name="Rectangle: Rounded Corners 26">
            <a:extLst>
              <a:ext uri="{FF2B5EF4-FFF2-40B4-BE49-F238E27FC236}">
                <a16:creationId xmlns:a16="http://schemas.microsoft.com/office/drawing/2014/main" id="{A1D510CC-634B-4B54-A17F-844921F1B059}"/>
              </a:ext>
            </a:extLst>
          </p:cNvPr>
          <p:cNvSpPr/>
          <p:nvPr/>
        </p:nvSpPr>
        <p:spPr>
          <a:xfrm>
            <a:off x="7506390" y="2933698"/>
            <a:ext cx="1866123" cy="1129004"/>
          </a:xfrm>
          <a:prstGeom prst="roundRect">
            <a:avLst/>
          </a:prstGeom>
          <a:solidFill>
            <a:schemeClr val="bg1">
              <a:alpha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Questions?</a:t>
            </a:r>
          </a:p>
        </p:txBody>
      </p:sp>
      <p:sp>
        <p:nvSpPr>
          <p:cNvPr id="17" name="Arrow: Right 16">
            <a:extLst>
              <a:ext uri="{FF2B5EF4-FFF2-40B4-BE49-F238E27FC236}">
                <a16:creationId xmlns:a16="http://schemas.microsoft.com/office/drawing/2014/main" id="{AE0F351E-12D8-4698-8A32-D2AE13C029DB}"/>
              </a:ext>
            </a:extLst>
          </p:cNvPr>
          <p:cNvSpPr/>
          <p:nvPr/>
        </p:nvSpPr>
        <p:spPr>
          <a:xfrm>
            <a:off x="807566" y="424226"/>
            <a:ext cx="2516862" cy="1571650"/>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Protocol Review #3</a:t>
            </a:r>
          </a:p>
        </p:txBody>
      </p:sp>
    </p:spTree>
    <p:extLst>
      <p:ext uri="{BB962C8B-B14F-4D97-AF65-F5344CB8AC3E}">
        <p14:creationId xmlns:p14="http://schemas.microsoft.com/office/powerpoint/2010/main" val="2123372797"/>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4715786" y="1457043"/>
            <a:ext cx="3533192" cy="1085726"/>
          </a:xfrm>
        </p:spPr>
        <p:txBody>
          <a:bodyPr/>
          <a:lstStyle/>
          <a:p>
            <a:pPr algn="l"/>
            <a:r>
              <a:rPr lang="en-US" sz="4000" b="1" dirty="0">
                <a:solidFill>
                  <a:srgbClr val="C00000"/>
                </a:solidFill>
              </a:rPr>
              <a:t>TRAINING </a:t>
            </a:r>
            <a:br>
              <a:rPr lang="en-US" sz="4000" b="1" dirty="0">
                <a:solidFill>
                  <a:srgbClr val="FF0000"/>
                </a:solidFill>
              </a:rPr>
            </a:b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2"/>
          <a:stretch>
            <a:fillRect/>
          </a:stretch>
        </p:blipFill>
        <p:spPr>
          <a:xfrm>
            <a:off x="9189026" y="4713926"/>
            <a:ext cx="1719165" cy="796378"/>
          </a:xfrm>
          <a:prstGeom prst="rect">
            <a:avLst/>
          </a:prstGeom>
        </p:spPr>
      </p:pic>
      <p:sp>
        <p:nvSpPr>
          <p:cNvPr id="5" name="Rectangle 4">
            <a:extLst>
              <a:ext uri="{FF2B5EF4-FFF2-40B4-BE49-F238E27FC236}">
                <a16:creationId xmlns:a16="http://schemas.microsoft.com/office/drawing/2014/main" id="{00B444F1-0C82-4412-BA22-00D7B5AC5217}"/>
              </a:ext>
            </a:extLst>
          </p:cNvPr>
          <p:cNvSpPr/>
          <p:nvPr/>
        </p:nvSpPr>
        <p:spPr>
          <a:xfrm>
            <a:off x="2689934" y="1882067"/>
            <a:ext cx="8016535" cy="1164800"/>
          </a:xfrm>
          <a:prstGeom prst="rect">
            <a:avLst/>
          </a:prstGeom>
        </p:spPr>
        <p:txBody>
          <a:bodyPr wrap="square">
            <a:spAutoFit/>
          </a:bodyPr>
          <a:lstStyle/>
          <a:p>
            <a:r>
              <a:rPr lang="en-US" sz="2800" b="1" dirty="0">
                <a:solidFill>
                  <a:srgbClr val="C00000"/>
                </a:solidFill>
                <a:latin typeface="Source Sans Pro" panose="020B0503030403020204" pitchFamily="34" charset="0"/>
                <a:ea typeface="Source Sans Pro" panose="020B0503030403020204" pitchFamily="34" charset="0"/>
              </a:rPr>
              <a:t>What </a:t>
            </a:r>
            <a:r>
              <a:rPr lang="en-US" sz="2800" b="1" dirty="0">
                <a:latin typeface="Source Sans Pro" panose="020B0503030403020204" pitchFamily="34" charset="0"/>
                <a:ea typeface="Source Sans Pro" panose="020B0503030403020204" pitchFamily="34" charset="0"/>
              </a:rPr>
              <a:t>is CitiProgram Training? </a:t>
            </a:r>
          </a:p>
          <a:p>
            <a:endParaRPr lang="en-US" sz="2800" b="1" dirty="0">
              <a:latin typeface="Source Sans Pro" panose="020B0503030403020204" pitchFamily="34" charset="0"/>
              <a:ea typeface="Source Sans Pro" panose="020B0503030403020204" pitchFamily="34" charset="0"/>
            </a:endParaRPr>
          </a:p>
          <a:p>
            <a:endParaRPr lang="en-US" sz="1200" dirty="0">
              <a:solidFill>
                <a:srgbClr val="C00000"/>
              </a:solidFill>
            </a:endParaRPr>
          </a:p>
        </p:txBody>
      </p:sp>
      <p:sp>
        <p:nvSpPr>
          <p:cNvPr id="6" name="Arrow: Right 5">
            <a:extLst>
              <a:ext uri="{FF2B5EF4-FFF2-40B4-BE49-F238E27FC236}">
                <a16:creationId xmlns:a16="http://schemas.microsoft.com/office/drawing/2014/main" id="{BFB5B118-6888-495D-84DA-8B5F461DC7F3}"/>
              </a:ext>
            </a:extLst>
          </p:cNvPr>
          <p:cNvSpPr/>
          <p:nvPr/>
        </p:nvSpPr>
        <p:spPr>
          <a:xfrm>
            <a:off x="1432671" y="1712335"/>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12</a:t>
            </a:fld>
            <a:endParaRPr lang="en-US"/>
          </a:p>
        </p:txBody>
      </p:sp>
      <p:sp>
        <p:nvSpPr>
          <p:cNvPr id="7" name="AutoShape 2" descr="Elizabeth (Ann) W. Olphie Portrait">
            <a:extLst>
              <a:ext uri="{FF2B5EF4-FFF2-40B4-BE49-F238E27FC236}">
                <a16:creationId xmlns:a16="http://schemas.microsoft.com/office/drawing/2014/main" id="{ABFB0890-F89D-49BD-8772-6FC3F34721B4}"/>
              </a:ext>
            </a:extLst>
          </p:cNvPr>
          <p:cNvSpPr>
            <a:spLocks noChangeAspect="1" noChangeArrowheads="1"/>
          </p:cNvSpPr>
          <p:nvPr/>
        </p:nvSpPr>
        <p:spPr bwMode="auto">
          <a:xfrm>
            <a:off x="4236392" y="3276600"/>
            <a:ext cx="2012008" cy="201200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Rectangle 7">
            <a:extLst>
              <a:ext uri="{FF2B5EF4-FFF2-40B4-BE49-F238E27FC236}">
                <a16:creationId xmlns:a16="http://schemas.microsoft.com/office/drawing/2014/main" id="{CA8A8415-A821-4DBA-B852-3F6DD8871CAF}"/>
              </a:ext>
            </a:extLst>
          </p:cNvPr>
          <p:cNvSpPr/>
          <p:nvPr/>
        </p:nvSpPr>
        <p:spPr>
          <a:xfrm>
            <a:off x="2780189" y="2464467"/>
            <a:ext cx="7836023" cy="2862322"/>
          </a:xfrm>
          <a:prstGeom prst="rect">
            <a:avLst/>
          </a:prstGeom>
        </p:spPr>
        <p:txBody>
          <a:bodyPr wrap="square">
            <a:spAutoFit/>
          </a:bodyPr>
          <a:lstStyle/>
          <a:p>
            <a:pPr marL="285750" indent="-285750">
              <a:buFont typeface="Arial" panose="020B0604020202020204" pitchFamily="34" charset="0"/>
              <a:buChar char="•"/>
            </a:pPr>
            <a:r>
              <a:rPr lang="en-US" b="1" dirty="0">
                <a:latin typeface="Source Sans Pro" panose="020B0503030403020204" pitchFamily="34" charset="0"/>
                <a:ea typeface="Source Sans Pro" panose="020B0503030403020204" pitchFamily="34" charset="0"/>
              </a:rPr>
              <a:t>All VSU faculty, staff, students, and affiliate researchers must successfully complete </a:t>
            </a:r>
            <a:r>
              <a:rPr lang="en-US" b="1" dirty="0" err="1">
                <a:solidFill>
                  <a:srgbClr val="C00000"/>
                </a:solidFill>
                <a:latin typeface="Source Sans Pro" panose="020B0503030403020204" pitchFamily="34" charset="0"/>
                <a:ea typeface="Source Sans Pro" panose="020B0503030403020204" pitchFamily="34" charset="0"/>
              </a:rPr>
              <a:t>CitiProgram</a:t>
            </a:r>
            <a:r>
              <a:rPr lang="en-US" b="1" dirty="0">
                <a:latin typeface="Source Sans Pro" panose="020B0503030403020204" pitchFamily="34" charset="0"/>
                <a:ea typeface="Source Sans Pro" panose="020B0503030403020204" pitchFamily="34" charset="0"/>
              </a:rPr>
              <a:t> training:  </a:t>
            </a:r>
            <a:r>
              <a:rPr lang="en-US" b="1" dirty="0">
                <a:solidFill>
                  <a:srgbClr val="0070C0"/>
                </a:solidFill>
                <a:latin typeface="Source Sans Pro" panose="020B0503030403020204" pitchFamily="34" charset="0"/>
                <a:hlinkClick r:id="rId3">
                  <a:extLst>
                    <a:ext uri="{A12FA001-AC4F-418D-AE19-62706E023703}">
                      <ahyp:hlinkClr xmlns:ahyp="http://schemas.microsoft.com/office/drawing/2018/hyperlinkcolor" val="tx"/>
                    </a:ext>
                  </a:extLst>
                </a:hlinkClick>
              </a:rPr>
              <a:t>www.citiprogram.org</a:t>
            </a:r>
            <a:r>
              <a:rPr lang="en-US" b="1" dirty="0">
                <a:solidFill>
                  <a:srgbClr val="0070C0"/>
                </a:solidFill>
                <a:latin typeface="Source Sans Pro" panose="020B0503030403020204" pitchFamily="34" charset="0"/>
              </a:rPr>
              <a:t>   </a:t>
            </a:r>
          </a:p>
          <a:p>
            <a:endParaRPr lang="en-US" b="1" dirty="0">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ea typeface="Source Sans Pro" panose="020B0503030403020204" pitchFamily="34" charset="0"/>
              </a:rPr>
              <a:t>IRB approved &amp; required training is </a:t>
            </a:r>
            <a:r>
              <a:rPr lang="en-US" b="1" dirty="0" err="1">
                <a:latin typeface="Source Sans Pro" panose="020B0503030403020204" pitchFamily="34" charset="0"/>
                <a:ea typeface="Source Sans Pro" panose="020B0503030403020204" pitchFamily="34" charset="0"/>
              </a:rPr>
              <a:t>CitiProgram’s</a:t>
            </a:r>
            <a:r>
              <a:rPr lang="en-US" b="1" dirty="0">
                <a:latin typeface="Source Sans Pro" panose="020B0503030403020204" pitchFamily="34" charset="0"/>
                <a:ea typeface="Source Sans Pro" panose="020B0503030403020204" pitchFamily="34" charset="0"/>
              </a:rPr>
              <a:t> </a:t>
            </a:r>
            <a:r>
              <a:rPr lang="en-US" b="1" dirty="0">
                <a:solidFill>
                  <a:srgbClr val="C00000"/>
                </a:solidFill>
                <a:latin typeface="Source Sans Pro" panose="020B0503030403020204" pitchFamily="34" charset="0"/>
                <a:ea typeface="Source Sans Pro" panose="020B0503030403020204" pitchFamily="34" charset="0"/>
              </a:rPr>
              <a:t>IRB Basic Course</a:t>
            </a:r>
            <a:r>
              <a:rPr lang="en-US" b="1" dirty="0">
                <a:latin typeface="Source Sans Pro" panose="020B0503030403020204" pitchFamily="34" charset="0"/>
                <a:ea typeface="Source Sans Pro" panose="020B0503030403020204" pitchFamily="34" charset="0"/>
              </a:rPr>
              <a:t>.</a:t>
            </a:r>
          </a:p>
          <a:p>
            <a:endParaRPr lang="en-US" b="1" dirty="0">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ea typeface="Source Sans Pro" panose="020B0503030403020204" pitchFamily="34" charset="0"/>
              </a:rPr>
              <a:t>To satisfy training requirements researchers must earn a </a:t>
            </a:r>
            <a:r>
              <a:rPr lang="en-US" b="1" dirty="0">
                <a:solidFill>
                  <a:srgbClr val="C00000"/>
                </a:solidFill>
                <a:latin typeface="Source Sans Pro" panose="020B0503030403020204" pitchFamily="34" charset="0"/>
                <a:ea typeface="Source Sans Pro" panose="020B0503030403020204" pitchFamily="34" charset="0"/>
              </a:rPr>
              <a:t>minimum</a:t>
            </a:r>
            <a:r>
              <a:rPr lang="en-US" b="1" dirty="0">
                <a:latin typeface="Source Sans Pro" panose="020B0503030403020204" pitchFamily="34" charset="0"/>
                <a:ea typeface="Source Sans Pro" panose="020B0503030403020204" pitchFamily="34" charset="0"/>
              </a:rPr>
              <a:t> of </a:t>
            </a:r>
            <a:r>
              <a:rPr lang="en-US" b="1" dirty="0">
                <a:solidFill>
                  <a:srgbClr val="C00000"/>
                </a:solidFill>
                <a:latin typeface="Source Sans Pro" panose="020B0503030403020204" pitchFamily="34" charset="0"/>
                <a:ea typeface="Source Sans Pro" panose="020B0503030403020204" pitchFamily="34" charset="0"/>
              </a:rPr>
              <a:t>80% </a:t>
            </a:r>
            <a:r>
              <a:rPr lang="en-US" b="1" dirty="0">
                <a:latin typeface="Source Sans Pro" panose="020B0503030403020204" pitchFamily="34" charset="0"/>
                <a:ea typeface="Source Sans Pro" panose="020B0503030403020204" pitchFamily="34" charset="0"/>
              </a:rPr>
              <a:t>on each module. </a:t>
            </a:r>
          </a:p>
          <a:p>
            <a:endParaRPr lang="en-US" b="1" dirty="0">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ea typeface="Source Sans Pro" panose="020B0503030403020204" pitchFamily="34" charset="0"/>
              </a:rPr>
              <a:t>Research protocols will not be approved without </a:t>
            </a:r>
            <a:r>
              <a:rPr lang="en-US" b="1" dirty="0">
                <a:solidFill>
                  <a:srgbClr val="C00000"/>
                </a:solidFill>
                <a:latin typeface="Source Sans Pro" panose="020B0503030403020204" pitchFamily="34" charset="0"/>
                <a:ea typeface="Source Sans Pro" panose="020B0503030403020204" pitchFamily="34" charset="0"/>
              </a:rPr>
              <a:t>successful </a:t>
            </a:r>
          </a:p>
          <a:p>
            <a:r>
              <a:rPr lang="en-US" b="1" dirty="0">
                <a:latin typeface="Source Sans Pro" panose="020B0503030403020204" pitchFamily="34" charset="0"/>
                <a:ea typeface="Source Sans Pro" panose="020B0503030403020204" pitchFamily="34" charset="0"/>
              </a:rPr>
              <a:t>      </a:t>
            </a:r>
            <a:r>
              <a:rPr lang="en-US" b="1" dirty="0">
                <a:solidFill>
                  <a:srgbClr val="C00000"/>
                </a:solidFill>
                <a:latin typeface="Source Sans Pro" panose="020B0503030403020204" pitchFamily="34" charset="0"/>
                <a:ea typeface="Source Sans Pro" panose="020B0503030403020204" pitchFamily="34" charset="0"/>
              </a:rPr>
              <a:t>completion</a:t>
            </a:r>
            <a:r>
              <a:rPr lang="en-US" b="1" dirty="0">
                <a:latin typeface="Source Sans Pro" panose="020B0503030403020204" pitchFamily="34" charset="0"/>
                <a:ea typeface="Source Sans Pro" panose="020B0503030403020204" pitchFamily="34" charset="0"/>
              </a:rPr>
              <a:t> of required training. </a:t>
            </a:r>
          </a:p>
        </p:txBody>
      </p:sp>
    </p:spTree>
    <p:extLst>
      <p:ext uri="{BB962C8B-B14F-4D97-AF65-F5344CB8AC3E}">
        <p14:creationId xmlns:p14="http://schemas.microsoft.com/office/powerpoint/2010/main" val="2096784071"/>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4715786" y="1457043"/>
            <a:ext cx="3533192" cy="1085726"/>
          </a:xfrm>
        </p:spPr>
        <p:txBody>
          <a:bodyPr/>
          <a:lstStyle/>
          <a:p>
            <a:pPr algn="l"/>
            <a:r>
              <a:rPr lang="en-US" sz="4000" b="1" dirty="0">
                <a:solidFill>
                  <a:srgbClr val="C00000"/>
                </a:solidFill>
              </a:rPr>
              <a:t>Qualtrics </a:t>
            </a:r>
            <a:br>
              <a:rPr lang="en-US" sz="4000" b="1" dirty="0">
                <a:solidFill>
                  <a:srgbClr val="FF0000"/>
                </a:solidFill>
              </a:rPr>
            </a:b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2"/>
          <a:stretch>
            <a:fillRect/>
          </a:stretch>
        </p:blipFill>
        <p:spPr>
          <a:xfrm>
            <a:off x="9189026" y="4713926"/>
            <a:ext cx="1719165" cy="796378"/>
          </a:xfrm>
          <a:prstGeom prst="rect">
            <a:avLst/>
          </a:prstGeom>
        </p:spPr>
      </p:pic>
      <p:sp>
        <p:nvSpPr>
          <p:cNvPr id="5" name="Rectangle 4">
            <a:extLst>
              <a:ext uri="{FF2B5EF4-FFF2-40B4-BE49-F238E27FC236}">
                <a16:creationId xmlns:a16="http://schemas.microsoft.com/office/drawing/2014/main" id="{00B444F1-0C82-4412-BA22-00D7B5AC5217}"/>
              </a:ext>
            </a:extLst>
          </p:cNvPr>
          <p:cNvSpPr/>
          <p:nvPr/>
        </p:nvSpPr>
        <p:spPr>
          <a:xfrm>
            <a:off x="2689934" y="1882067"/>
            <a:ext cx="3132729" cy="523220"/>
          </a:xfrm>
          <a:prstGeom prst="rect">
            <a:avLst/>
          </a:prstGeom>
        </p:spPr>
        <p:txBody>
          <a:bodyPr wrap="square">
            <a:spAutoFit/>
          </a:bodyPr>
          <a:lstStyle/>
          <a:p>
            <a:r>
              <a:rPr lang="en-US" sz="2800" b="1" dirty="0">
                <a:solidFill>
                  <a:srgbClr val="C00000"/>
                </a:solidFill>
                <a:latin typeface="Source Sans Pro" panose="020B0503030403020204" pitchFamily="34" charset="0"/>
                <a:ea typeface="Source Sans Pro" panose="020B0503030403020204" pitchFamily="34" charset="0"/>
              </a:rPr>
              <a:t>What </a:t>
            </a:r>
            <a:r>
              <a:rPr lang="en-US" sz="2800" b="1" dirty="0">
                <a:latin typeface="Source Sans Pro" panose="020B0503030403020204" pitchFamily="34" charset="0"/>
                <a:ea typeface="Source Sans Pro" panose="020B0503030403020204" pitchFamily="34" charset="0"/>
              </a:rPr>
              <a:t>is Qualtrics? </a:t>
            </a:r>
            <a:endParaRPr lang="en-US" dirty="0">
              <a:latin typeface="Source Sans Pro" panose="020B0503030403020204" pitchFamily="34" charset="0"/>
              <a:ea typeface="Source Sans Pro" panose="020B0503030403020204" pitchFamily="34" charset="0"/>
            </a:endParaRPr>
          </a:p>
        </p:txBody>
      </p:sp>
      <p:sp>
        <p:nvSpPr>
          <p:cNvPr id="6" name="Arrow: Right 5">
            <a:extLst>
              <a:ext uri="{FF2B5EF4-FFF2-40B4-BE49-F238E27FC236}">
                <a16:creationId xmlns:a16="http://schemas.microsoft.com/office/drawing/2014/main" id="{BFB5B118-6888-495D-84DA-8B5F461DC7F3}"/>
              </a:ext>
            </a:extLst>
          </p:cNvPr>
          <p:cNvSpPr/>
          <p:nvPr/>
        </p:nvSpPr>
        <p:spPr>
          <a:xfrm>
            <a:off x="1432671" y="1712335"/>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13</a:t>
            </a:fld>
            <a:endParaRPr lang="en-US"/>
          </a:p>
        </p:txBody>
      </p:sp>
      <p:sp>
        <p:nvSpPr>
          <p:cNvPr id="7" name="AutoShape 2" descr="Elizabeth (Ann) W. Olphie Portrait">
            <a:extLst>
              <a:ext uri="{FF2B5EF4-FFF2-40B4-BE49-F238E27FC236}">
                <a16:creationId xmlns:a16="http://schemas.microsoft.com/office/drawing/2014/main" id="{ABFB0890-F89D-49BD-8772-6FC3F34721B4}"/>
              </a:ext>
            </a:extLst>
          </p:cNvPr>
          <p:cNvSpPr>
            <a:spLocks noChangeAspect="1" noChangeArrowheads="1"/>
          </p:cNvSpPr>
          <p:nvPr/>
        </p:nvSpPr>
        <p:spPr bwMode="auto">
          <a:xfrm>
            <a:off x="4236392" y="3276600"/>
            <a:ext cx="2012008" cy="201200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TextBox 8">
            <a:extLst>
              <a:ext uri="{FF2B5EF4-FFF2-40B4-BE49-F238E27FC236}">
                <a16:creationId xmlns:a16="http://schemas.microsoft.com/office/drawing/2014/main" id="{1416BD14-255F-4FB4-8D57-D9FA3006C9D0}"/>
              </a:ext>
            </a:extLst>
          </p:cNvPr>
          <p:cNvSpPr txBox="1"/>
          <p:nvPr/>
        </p:nvSpPr>
        <p:spPr>
          <a:xfrm>
            <a:off x="2725533" y="2528278"/>
            <a:ext cx="6292443" cy="1754326"/>
          </a:xfrm>
          <a:prstGeom prst="rect">
            <a:avLst/>
          </a:prstGeom>
          <a:noFill/>
        </p:spPr>
        <p:txBody>
          <a:bodyPr wrap="square" rtlCol="0">
            <a:spAutoFit/>
          </a:bodyPr>
          <a:lstStyle/>
          <a:p>
            <a:pPr marL="285750" indent="-285750">
              <a:buFont typeface="Arial" panose="020B0604020202020204" pitchFamily="34" charset="0"/>
              <a:buChar char="•"/>
            </a:pPr>
            <a:r>
              <a:rPr lang="en-US" b="1" dirty="0">
                <a:latin typeface="Source Sans Pro" panose="020B0503030403020204" pitchFamily="34" charset="0"/>
                <a:ea typeface="Source Sans Pro" panose="020B0503030403020204" pitchFamily="34" charset="0"/>
              </a:rPr>
              <a:t>The only </a:t>
            </a:r>
            <a:r>
              <a:rPr lang="en-US" b="1" dirty="0">
                <a:solidFill>
                  <a:srgbClr val="C00000"/>
                </a:solidFill>
                <a:latin typeface="Source Sans Pro" panose="020B0503030403020204" pitchFamily="34" charset="0"/>
                <a:ea typeface="Source Sans Pro" panose="020B0503030403020204" pitchFamily="34" charset="0"/>
              </a:rPr>
              <a:t>approved and supported </a:t>
            </a:r>
            <a:r>
              <a:rPr lang="en-US" b="1" dirty="0">
                <a:latin typeface="Source Sans Pro" panose="020B0503030403020204" pitchFamily="34" charset="0"/>
                <a:ea typeface="Source Sans Pro" panose="020B0503030403020204" pitchFamily="34" charset="0"/>
              </a:rPr>
              <a:t>online survey platform.</a:t>
            </a:r>
          </a:p>
          <a:p>
            <a:endParaRPr lang="en-US" b="1" dirty="0">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ea typeface="Source Sans Pro" panose="020B0503030403020204" pitchFamily="34" charset="0"/>
              </a:rPr>
              <a:t>Free for use by </a:t>
            </a:r>
            <a:r>
              <a:rPr lang="en-US" b="1" dirty="0">
                <a:solidFill>
                  <a:srgbClr val="C00000"/>
                </a:solidFill>
                <a:latin typeface="Source Sans Pro" panose="020B0503030403020204" pitchFamily="34" charset="0"/>
                <a:ea typeface="Source Sans Pro" panose="020B0503030403020204" pitchFamily="34" charset="0"/>
              </a:rPr>
              <a:t>VSU</a:t>
            </a:r>
            <a:r>
              <a:rPr lang="en-US" b="1" dirty="0">
                <a:latin typeface="Source Sans Pro" panose="020B0503030403020204" pitchFamily="34" charset="0"/>
                <a:ea typeface="Source Sans Pro" panose="020B0503030403020204" pitchFamily="34" charset="0"/>
              </a:rPr>
              <a:t> faculty, staff, and students. </a:t>
            </a:r>
          </a:p>
          <a:p>
            <a:endParaRPr lang="en-US" b="1" dirty="0">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ea typeface="Source Sans Pro" panose="020B0503030403020204" pitchFamily="34" charset="0"/>
              </a:rPr>
              <a:t>Qualtrics is available on the </a:t>
            </a:r>
            <a:r>
              <a:rPr lang="en-US" b="1" dirty="0" err="1">
                <a:solidFill>
                  <a:srgbClr val="C00000"/>
                </a:solidFill>
                <a:latin typeface="Source Sans Pro" panose="020B0503030403020204" pitchFamily="34" charset="0"/>
                <a:ea typeface="Source Sans Pro" panose="020B0503030403020204" pitchFamily="34" charset="0"/>
              </a:rPr>
              <a:t>MyVSU</a:t>
            </a:r>
            <a:r>
              <a:rPr lang="en-US" b="1" dirty="0">
                <a:solidFill>
                  <a:srgbClr val="C00000"/>
                </a:solidFill>
                <a:latin typeface="Source Sans Pro" panose="020B0503030403020204" pitchFamily="34" charset="0"/>
                <a:ea typeface="Source Sans Pro" panose="020B0503030403020204" pitchFamily="34" charset="0"/>
              </a:rPr>
              <a:t> page.  </a:t>
            </a:r>
          </a:p>
          <a:p>
            <a:endParaRPr lang="en-US" dirty="0"/>
          </a:p>
        </p:txBody>
      </p:sp>
    </p:spTree>
    <p:extLst>
      <p:ext uri="{BB962C8B-B14F-4D97-AF65-F5344CB8AC3E}">
        <p14:creationId xmlns:p14="http://schemas.microsoft.com/office/powerpoint/2010/main" val="1747987615"/>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4490032" y="1358391"/>
            <a:ext cx="3533192" cy="707887"/>
          </a:xfrm>
        </p:spPr>
        <p:txBody>
          <a:bodyPr/>
          <a:lstStyle/>
          <a:p>
            <a:pPr algn="l"/>
            <a:r>
              <a:rPr lang="en-US" sz="4000" b="1" dirty="0">
                <a:solidFill>
                  <a:srgbClr val="C00000"/>
                </a:solidFill>
              </a:rPr>
              <a:t>Recruitment</a:t>
            </a: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2"/>
          <a:stretch>
            <a:fillRect/>
          </a:stretch>
        </p:blipFill>
        <p:spPr>
          <a:xfrm>
            <a:off x="9189026" y="4713926"/>
            <a:ext cx="1719165" cy="796378"/>
          </a:xfrm>
          <a:prstGeom prst="rect">
            <a:avLst/>
          </a:prstGeom>
        </p:spPr>
      </p:pic>
      <p:sp>
        <p:nvSpPr>
          <p:cNvPr id="5" name="Rectangle 4">
            <a:extLst>
              <a:ext uri="{FF2B5EF4-FFF2-40B4-BE49-F238E27FC236}">
                <a16:creationId xmlns:a16="http://schemas.microsoft.com/office/drawing/2014/main" id="{00B444F1-0C82-4412-BA22-00D7B5AC5217}"/>
              </a:ext>
            </a:extLst>
          </p:cNvPr>
          <p:cNvSpPr/>
          <p:nvPr/>
        </p:nvSpPr>
        <p:spPr>
          <a:xfrm>
            <a:off x="2767920" y="2009790"/>
            <a:ext cx="5490692" cy="707886"/>
          </a:xfrm>
          <a:prstGeom prst="rect">
            <a:avLst/>
          </a:prstGeom>
        </p:spPr>
        <p:txBody>
          <a:bodyPr wrap="square">
            <a:spAutoFit/>
          </a:bodyPr>
          <a:lstStyle/>
          <a:p>
            <a:r>
              <a:rPr lang="en-US" sz="2800" b="1" dirty="0">
                <a:solidFill>
                  <a:srgbClr val="C00000"/>
                </a:solidFill>
                <a:latin typeface="Source Sans Pro" panose="020B0503030403020204" pitchFamily="34" charset="0"/>
                <a:ea typeface="Source Sans Pro" panose="020B0503030403020204" pitchFamily="34" charset="0"/>
              </a:rPr>
              <a:t>Why </a:t>
            </a:r>
            <a:r>
              <a:rPr lang="en-US" sz="2800" b="1" dirty="0">
                <a:latin typeface="Source Sans Pro" panose="020B0503030403020204" pitchFamily="34" charset="0"/>
                <a:ea typeface="Source Sans Pro" panose="020B0503030403020204" pitchFamily="34" charset="0"/>
              </a:rPr>
              <a:t>do I need an IRB Statement? </a:t>
            </a:r>
          </a:p>
          <a:p>
            <a:endParaRPr lang="en-US" sz="1200" dirty="0">
              <a:solidFill>
                <a:srgbClr val="C00000"/>
              </a:solidFill>
            </a:endParaRPr>
          </a:p>
        </p:txBody>
      </p:sp>
      <p:sp>
        <p:nvSpPr>
          <p:cNvPr id="6" name="Arrow: Right 5">
            <a:extLst>
              <a:ext uri="{FF2B5EF4-FFF2-40B4-BE49-F238E27FC236}">
                <a16:creationId xmlns:a16="http://schemas.microsoft.com/office/drawing/2014/main" id="{BFB5B118-6888-495D-84DA-8B5F461DC7F3}"/>
              </a:ext>
            </a:extLst>
          </p:cNvPr>
          <p:cNvSpPr/>
          <p:nvPr/>
        </p:nvSpPr>
        <p:spPr>
          <a:xfrm>
            <a:off x="1432671" y="1712335"/>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14</a:t>
            </a:fld>
            <a:endParaRPr lang="en-US"/>
          </a:p>
        </p:txBody>
      </p:sp>
      <p:sp>
        <p:nvSpPr>
          <p:cNvPr id="8" name="TextBox 7">
            <a:extLst>
              <a:ext uri="{FF2B5EF4-FFF2-40B4-BE49-F238E27FC236}">
                <a16:creationId xmlns:a16="http://schemas.microsoft.com/office/drawing/2014/main" id="{3CD6C58B-0538-4D17-B4D4-0F4122429992}"/>
              </a:ext>
            </a:extLst>
          </p:cNvPr>
          <p:cNvSpPr txBox="1"/>
          <p:nvPr/>
        </p:nvSpPr>
        <p:spPr>
          <a:xfrm>
            <a:off x="2767920" y="2519359"/>
            <a:ext cx="7821221" cy="2308324"/>
          </a:xfrm>
          <a:prstGeom prst="rect">
            <a:avLst/>
          </a:prstGeom>
          <a:noFill/>
        </p:spPr>
        <p:txBody>
          <a:bodyPr wrap="square" rtlCol="0">
            <a:spAutoFit/>
          </a:bodyPr>
          <a:lstStyle/>
          <a:p>
            <a:pPr marL="285750" indent="-285750">
              <a:buFont typeface="Arial" panose="020B0604020202020204" pitchFamily="34" charset="0"/>
              <a:buChar char="•"/>
            </a:pPr>
            <a:r>
              <a:rPr lang="en-US" b="1" dirty="0">
                <a:latin typeface="Source Sans Pro" panose="020B0503030403020204" pitchFamily="34" charset="0"/>
              </a:rPr>
              <a:t>The IRB Statement provides potential research participants with required contact information and confirmation that the research study has been approved by the IRB.  </a:t>
            </a:r>
          </a:p>
          <a:p>
            <a:endParaRPr lang="en-US" b="1" dirty="0">
              <a:latin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rPr>
              <a:t>The statement must be included at the bottom of all recruitment flyers, research-related correspondence, social media posts, and advertisements.  </a:t>
            </a:r>
          </a:p>
          <a:p>
            <a:endParaRPr lang="en-US" b="1" dirty="0">
              <a:latin typeface="Source Sans Pro" panose="020B0503030403020204" pitchFamily="34" charset="0"/>
            </a:endParaRPr>
          </a:p>
        </p:txBody>
      </p:sp>
    </p:spTree>
    <p:extLst>
      <p:ext uri="{BB962C8B-B14F-4D97-AF65-F5344CB8AC3E}">
        <p14:creationId xmlns:p14="http://schemas.microsoft.com/office/powerpoint/2010/main" val="121541414"/>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4490032" y="1358391"/>
            <a:ext cx="3533192" cy="707887"/>
          </a:xfrm>
        </p:spPr>
        <p:txBody>
          <a:bodyPr/>
          <a:lstStyle/>
          <a:p>
            <a:pPr algn="l"/>
            <a:r>
              <a:rPr lang="en-US" sz="4000" b="1" dirty="0">
                <a:solidFill>
                  <a:srgbClr val="C00000"/>
                </a:solidFill>
              </a:rPr>
              <a:t>Recruitment</a:t>
            </a: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2"/>
          <a:stretch>
            <a:fillRect/>
          </a:stretch>
        </p:blipFill>
        <p:spPr>
          <a:xfrm>
            <a:off x="9189026" y="4713926"/>
            <a:ext cx="1719165" cy="796378"/>
          </a:xfrm>
          <a:prstGeom prst="rect">
            <a:avLst/>
          </a:prstGeom>
        </p:spPr>
      </p:pic>
      <p:sp>
        <p:nvSpPr>
          <p:cNvPr id="5" name="Rectangle 4">
            <a:extLst>
              <a:ext uri="{FF2B5EF4-FFF2-40B4-BE49-F238E27FC236}">
                <a16:creationId xmlns:a16="http://schemas.microsoft.com/office/drawing/2014/main" id="{00B444F1-0C82-4412-BA22-00D7B5AC5217}"/>
              </a:ext>
            </a:extLst>
          </p:cNvPr>
          <p:cNvSpPr/>
          <p:nvPr/>
        </p:nvSpPr>
        <p:spPr>
          <a:xfrm>
            <a:off x="2792002" y="1944897"/>
            <a:ext cx="5490692" cy="707886"/>
          </a:xfrm>
          <a:prstGeom prst="rect">
            <a:avLst/>
          </a:prstGeom>
        </p:spPr>
        <p:txBody>
          <a:bodyPr wrap="square">
            <a:spAutoFit/>
          </a:bodyPr>
          <a:lstStyle/>
          <a:p>
            <a:r>
              <a:rPr lang="en-US" sz="2800" b="1" dirty="0">
                <a:solidFill>
                  <a:srgbClr val="C00000"/>
                </a:solidFill>
                <a:latin typeface="Source Sans Pro" panose="020B0503030403020204" pitchFamily="34" charset="0"/>
                <a:ea typeface="Source Sans Pro" panose="020B0503030403020204" pitchFamily="34" charset="0"/>
              </a:rPr>
              <a:t>Why </a:t>
            </a:r>
            <a:r>
              <a:rPr lang="en-US" sz="2800" b="1" dirty="0">
                <a:latin typeface="Source Sans Pro" panose="020B0503030403020204" pitchFamily="34" charset="0"/>
                <a:ea typeface="Source Sans Pro" panose="020B0503030403020204" pitchFamily="34" charset="0"/>
              </a:rPr>
              <a:t>do I need an IRB Statement? </a:t>
            </a:r>
          </a:p>
          <a:p>
            <a:endParaRPr lang="en-US" sz="1200" dirty="0">
              <a:solidFill>
                <a:srgbClr val="C00000"/>
              </a:solidFill>
            </a:endParaRPr>
          </a:p>
        </p:txBody>
      </p:sp>
      <p:sp>
        <p:nvSpPr>
          <p:cNvPr id="6" name="Arrow: Right 5">
            <a:extLst>
              <a:ext uri="{FF2B5EF4-FFF2-40B4-BE49-F238E27FC236}">
                <a16:creationId xmlns:a16="http://schemas.microsoft.com/office/drawing/2014/main" id="{BFB5B118-6888-495D-84DA-8B5F461DC7F3}"/>
              </a:ext>
            </a:extLst>
          </p:cNvPr>
          <p:cNvSpPr/>
          <p:nvPr/>
        </p:nvSpPr>
        <p:spPr>
          <a:xfrm>
            <a:off x="1432671" y="1712335"/>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15</a:t>
            </a:fld>
            <a:endParaRPr lang="en-US"/>
          </a:p>
        </p:txBody>
      </p:sp>
      <p:sp>
        <p:nvSpPr>
          <p:cNvPr id="7" name="Rectangle 6">
            <a:extLst>
              <a:ext uri="{FF2B5EF4-FFF2-40B4-BE49-F238E27FC236}">
                <a16:creationId xmlns:a16="http://schemas.microsoft.com/office/drawing/2014/main" id="{86A54E45-83EF-4E48-BD5A-3674ED632B6B}"/>
              </a:ext>
            </a:extLst>
          </p:cNvPr>
          <p:cNvSpPr/>
          <p:nvPr/>
        </p:nvSpPr>
        <p:spPr>
          <a:xfrm>
            <a:off x="2770012" y="2527823"/>
            <a:ext cx="7967327" cy="2308324"/>
          </a:xfrm>
          <a:prstGeom prst="rect">
            <a:avLst/>
          </a:prstGeom>
        </p:spPr>
        <p:txBody>
          <a:bodyPr wrap="square">
            <a:spAutoFit/>
          </a:bodyPr>
          <a:lstStyle/>
          <a:p>
            <a:r>
              <a:rPr lang="en-US" dirty="0">
                <a:latin typeface="Source Sans Pro" panose="020B0503030403020204" pitchFamily="34" charset="0"/>
              </a:rPr>
              <a:t>“Questions regarding the purpose or procedures of the research should be directed to the </a:t>
            </a:r>
            <a:r>
              <a:rPr lang="en-US" b="1" dirty="0">
                <a:latin typeface="Source Sans Pro" panose="020B0503030403020204" pitchFamily="34" charset="0"/>
              </a:rPr>
              <a:t>name of the researcher </a:t>
            </a:r>
            <a:r>
              <a:rPr lang="en-US" dirty="0">
                <a:latin typeface="Source Sans Pro" panose="020B0503030403020204" pitchFamily="34" charset="0"/>
              </a:rPr>
              <a:t>at </a:t>
            </a:r>
            <a:r>
              <a:rPr lang="en-US" b="1" dirty="0">
                <a:latin typeface="Source Sans Pro" panose="020B0503030403020204" pitchFamily="34" charset="0"/>
              </a:rPr>
              <a:t>VSU issued e-mail address.  </a:t>
            </a:r>
            <a:r>
              <a:rPr lang="en-US" dirty="0">
                <a:latin typeface="Source Sans Pro" panose="020B0503030403020204" pitchFamily="34" charset="0"/>
              </a:rPr>
              <a:t>This study has been approved by the Valdosta State University Institutional Review Board (IRB) for the Protection of Human Research Participants.  The IRB, a university committee established by Federal law, is responsible for protecting the rights and welfare of research participants.  If you have concerns or questions about your rights as a research participant, you may contact the IRB Administrator at 229.253.2947 or </a:t>
            </a:r>
            <a:r>
              <a:rPr lang="en-US" dirty="0">
                <a:solidFill>
                  <a:srgbClr val="0070C0"/>
                </a:solidFill>
                <a:latin typeface="Source Sans Pro" panose="020B0503030403020204" pitchFamily="34" charset="0"/>
                <a:hlinkClick r:id="rId3">
                  <a:extLst>
                    <a:ext uri="{A12FA001-AC4F-418D-AE19-62706E023703}">
                      <ahyp:hlinkClr xmlns:ahyp="http://schemas.microsoft.com/office/drawing/2018/hyperlinkcolor" val="tx"/>
                    </a:ext>
                  </a:extLst>
                </a:hlinkClick>
              </a:rPr>
              <a:t>irb@valdosta.edu</a:t>
            </a:r>
            <a:r>
              <a:rPr lang="en-US" dirty="0">
                <a:solidFill>
                  <a:srgbClr val="0070C0"/>
                </a:solidFill>
                <a:latin typeface="Source Sans Pro" panose="020B0503030403020204" pitchFamily="34" charset="0"/>
              </a:rPr>
              <a:t>.</a:t>
            </a:r>
            <a:r>
              <a:rPr lang="en-US" dirty="0">
                <a:latin typeface="Source Sans Pro" panose="020B0503030403020204" pitchFamily="34" charset="0"/>
              </a:rPr>
              <a:t>”</a:t>
            </a:r>
            <a:r>
              <a:rPr lang="en-US" dirty="0">
                <a:solidFill>
                  <a:srgbClr val="0070C0"/>
                </a:solidFill>
                <a:latin typeface="Source Sans Pro" panose="020B0503030403020204" pitchFamily="34" charset="0"/>
              </a:rPr>
              <a:t>   </a:t>
            </a:r>
          </a:p>
        </p:txBody>
      </p:sp>
    </p:spTree>
    <p:extLst>
      <p:ext uri="{BB962C8B-B14F-4D97-AF65-F5344CB8AC3E}">
        <p14:creationId xmlns:p14="http://schemas.microsoft.com/office/powerpoint/2010/main" val="2739246177"/>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4715786" y="1457043"/>
            <a:ext cx="3533192" cy="1085726"/>
          </a:xfrm>
        </p:spPr>
        <p:txBody>
          <a:bodyPr/>
          <a:lstStyle/>
          <a:p>
            <a:pPr algn="l"/>
            <a:r>
              <a:rPr lang="en-US" sz="4000" b="1" dirty="0">
                <a:solidFill>
                  <a:srgbClr val="C00000"/>
                </a:solidFill>
              </a:rPr>
              <a:t>CONSENT </a:t>
            </a:r>
            <a:br>
              <a:rPr lang="en-US" sz="4000" b="1" dirty="0">
                <a:solidFill>
                  <a:srgbClr val="FF0000"/>
                </a:solidFill>
              </a:rPr>
            </a:b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2"/>
          <a:stretch>
            <a:fillRect/>
          </a:stretch>
        </p:blipFill>
        <p:spPr>
          <a:xfrm>
            <a:off x="9189026" y="4713926"/>
            <a:ext cx="1719165" cy="796378"/>
          </a:xfrm>
          <a:prstGeom prst="rect">
            <a:avLst/>
          </a:prstGeom>
        </p:spPr>
      </p:pic>
      <p:sp>
        <p:nvSpPr>
          <p:cNvPr id="5" name="Rectangle 4">
            <a:extLst>
              <a:ext uri="{FF2B5EF4-FFF2-40B4-BE49-F238E27FC236}">
                <a16:creationId xmlns:a16="http://schemas.microsoft.com/office/drawing/2014/main" id="{00B444F1-0C82-4412-BA22-00D7B5AC5217}"/>
              </a:ext>
            </a:extLst>
          </p:cNvPr>
          <p:cNvSpPr/>
          <p:nvPr/>
        </p:nvSpPr>
        <p:spPr>
          <a:xfrm>
            <a:off x="2792327" y="1908093"/>
            <a:ext cx="3395410" cy="707886"/>
          </a:xfrm>
          <a:prstGeom prst="rect">
            <a:avLst/>
          </a:prstGeom>
        </p:spPr>
        <p:txBody>
          <a:bodyPr wrap="square">
            <a:spAutoFit/>
          </a:bodyPr>
          <a:lstStyle/>
          <a:p>
            <a:r>
              <a:rPr lang="en-US" sz="2800" b="1" dirty="0">
                <a:solidFill>
                  <a:srgbClr val="C00000"/>
                </a:solidFill>
                <a:latin typeface="Source Sans Pro" panose="020B0503030403020204" pitchFamily="34" charset="0"/>
                <a:ea typeface="Source Sans Pro" panose="020B0503030403020204" pitchFamily="34" charset="0"/>
              </a:rPr>
              <a:t>What </a:t>
            </a:r>
            <a:r>
              <a:rPr lang="en-US" sz="2800" b="1" dirty="0">
                <a:latin typeface="Source Sans Pro" panose="020B0503030403020204" pitchFamily="34" charset="0"/>
                <a:ea typeface="Source Sans Pro" panose="020B0503030403020204" pitchFamily="34" charset="0"/>
              </a:rPr>
              <a:t>is consent? </a:t>
            </a:r>
          </a:p>
          <a:p>
            <a:endParaRPr lang="en-US" sz="1200" dirty="0">
              <a:solidFill>
                <a:srgbClr val="C00000"/>
              </a:solidFill>
            </a:endParaRPr>
          </a:p>
        </p:txBody>
      </p:sp>
      <p:sp>
        <p:nvSpPr>
          <p:cNvPr id="6" name="Arrow: Right 5">
            <a:extLst>
              <a:ext uri="{FF2B5EF4-FFF2-40B4-BE49-F238E27FC236}">
                <a16:creationId xmlns:a16="http://schemas.microsoft.com/office/drawing/2014/main" id="{BFB5B118-6888-495D-84DA-8B5F461DC7F3}"/>
              </a:ext>
            </a:extLst>
          </p:cNvPr>
          <p:cNvSpPr/>
          <p:nvPr/>
        </p:nvSpPr>
        <p:spPr>
          <a:xfrm>
            <a:off x="1432671" y="1712335"/>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16</a:t>
            </a:fld>
            <a:endParaRPr lang="en-US"/>
          </a:p>
        </p:txBody>
      </p:sp>
      <p:sp>
        <p:nvSpPr>
          <p:cNvPr id="7" name="AutoShape 2" descr="Elizabeth (Ann) W. Olphie Portrait">
            <a:extLst>
              <a:ext uri="{FF2B5EF4-FFF2-40B4-BE49-F238E27FC236}">
                <a16:creationId xmlns:a16="http://schemas.microsoft.com/office/drawing/2014/main" id="{ABFB0890-F89D-49BD-8772-6FC3F34721B4}"/>
              </a:ext>
            </a:extLst>
          </p:cNvPr>
          <p:cNvSpPr>
            <a:spLocks noChangeAspect="1" noChangeArrowheads="1"/>
          </p:cNvSpPr>
          <p:nvPr/>
        </p:nvSpPr>
        <p:spPr bwMode="auto">
          <a:xfrm>
            <a:off x="2792327" y="2479847"/>
            <a:ext cx="7338501" cy="201200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r>
              <a:rPr lang="en-US" b="1" dirty="0">
                <a:latin typeface="Source Sans Pro" panose="020B0503030403020204" pitchFamily="34" charset="0"/>
                <a:ea typeface="Source Sans Pro" panose="020B0503030403020204" pitchFamily="34" charset="0"/>
              </a:rPr>
              <a:t>Participant consent is </a:t>
            </a:r>
            <a:r>
              <a:rPr lang="en-US" b="1" dirty="0">
                <a:solidFill>
                  <a:srgbClr val="C00000"/>
                </a:solidFill>
                <a:latin typeface="Source Sans Pro" panose="020B0503030403020204" pitchFamily="34" charset="0"/>
                <a:ea typeface="Source Sans Pro" panose="020B0503030403020204" pitchFamily="34" charset="0"/>
              </a:rPr>
              <a:t>required.</a:t>
            </a:r>
            <a:r>
              <a:rPr lang="en-US" b="1" dirty="0">
                <a:latin typeface="Source Sans Pro" panose="020B0503030403020204" pitchFamily="34" charset="0"/>
                <a:ea typeface="Source Sans Pro" panose="020B0503030403020204" pitchFamily="34" charset="0"/>
              </a:rPr>
              <a:t>  </a:t>
            </a:r>
          </a:p>
          <a:p>
            <a:endParaRPr lang="en-US" b="1" dirty="0">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ea typeface="Source Sans Pro" panose="020B0503030403020204" pitchFamily="34" charset="0"/>
              </a:rPr>
              <a:t>Research consent </a:t>
            </a:r>
            <a:r>
              <a:rPr lang="en-US" b="1" dirty="0">
                <a:solidFill>
                  <a:srgbClr val="C00000"/>
                </a:solidFill>
                <a:latin typeface="Source Sans Pro" panose="020B0503030403020204" pitchFamily="34" charset="0"/>
                <a:ea typeface="Source Sans Pro" panose="020B0503030403020204" pitchFamily="34" charset="0"/>
              </a:rPr>
              <a:t>statements</a:t>
            </a:r>
            <a:r>
              <a:rPr lang="en-US" b="1" dirty="0">
                <a:latin typeface="Source Sans Pro" panose="020B0503030403020204" pitchFamily="34" charset="0"/>
                <a:ea typeface="Source Sans Pro" panose="020B0503030403020204" pitchFamily="34" charset="0"/>
              </a:rPr>
              <a:t> are used when conducting exempt research studies:   </a:t>
            </a:r>
          </a:p>
          <a:p>
            <a:pPr marL="742950" lvl="1" indent="-285750">
              <a:buFont typeface="Arial" panose="020B0604020202020204" pitchFamily="34" charset="0"/>
              <a:buChar char="•"/>
            </a:pPr>
            <a:r>
              <a:rPr lang="en-US" b="1" dirty="0">
                <a:latin typeface="Source Sans Pro" panose="020B0503030403020204" pitchFamily="34" charset="0"/>
                <a:ea typeface="Source Sans Pro" panose="020B0503030403020204" pitchFamily="34" charset="0"/>
              </a:rPr>
              <a:t>Participants are all </a:t>
            </a:r>
            <a:r>
              <a:rPr lang="en-US" b="1" dirty="0">
                <a:solidFill>
                  <a:srgbClr val="C00000"/>
                </a:solidFill>
                <a:latin typeface="Source Sans Pro" panose="020B0503030403020204" pitchFamily="34" charset="0"/>
                <a:ea typeface="Source Sans Pro" panose="020B0503030403020204" pitchFamily="34" charset="0"/>
              </a:rPr>
              <a:t>18 years of age </a:t>
            </a:r>
            <a:r>
              <a:rPr lang="en-US" b="1" dirty="0">
                <a:latin typeface="Source Sans Pro" panose="020B0503030403020204" pitchFamily="34" charset="0"/>
                <a:ea typeface="Source Sans Pro" panose="020B0503030403020204" pitchFamily="34" charset="0"/>
              </a:rPr>
              <a:t>or older</a:t>
            </a:r>
          </a:p>
          <a:p>
            <a:pPr marL="742950" lvl="1" indent="-285750">
              <a:buFont typeface="Arial" panose="020B0604020202020204" pitchFamily="34" charset="0"/>
              <a:buChar char="•"/>
            </a:pPr>
            <a:r>
              <a:rPr lang="en-US" b="1" dirty="0">
                <a:latin typeface="Source Sans Pro" panose="020B0503030403020204" pitchFamily="34" charset="0"/>
                <a:ea typeface="Source Sans Pro" panose="020B0503030403020204" pitchFamily="34" charset="0"/>
              </a:rPr>
              <a:t>No </a:t>
            </a:r>
            <a:r>
              <a:rPr lang="en-US" b="1" dirty="0">
                <a:solidFill>
                  <a:srgbClr val="C00000"/>
                </a:solidFill>
                <a:latin typeface="Source Sans Pro" panose="020B0503030403020204" pitchFamily="34" charset="0"/>
                <a:ea typeface="Source Sans Pro" panose="020B0503030403020204" pitchFamily="34" charset="0"/>
              </a:rPr>
              <a:t>identifying</a:t>
            </a:r>
            <a:r>
              <a:rPr lang="en-US" b="1" dirty="0">
                <a:latin typeface="Source Sans Pro" panose="020B0503030403020204" pitchFamily="34" charset="0"/>
                <a:ea typeface="Source Sans Pro" panose="020B0503030403020204" pitchFamily="34" charset="0"/>
              </a:rPr>
              <a:t> information is collected</a:t>
            </a:r>
          </a:p>
          <a:p>
            <a:pPr marL="742950" lvl="1" indent="-285750">
              <a:buFont typeface="Arial" panose="020B0604020202020204" pitchFamily="34" charset="0"/>
              <a:buChar char="•"/>
            </a:pPr>
            <a:r>
              <a:rPr lang="en-US" b="1" dirty="0">
                <a:latin typeface="Source Sans Pro" panose="020B0503030403020204" pitchFamily="34" charset="0"/>
                <a:ea typeface="Source Sans Pro" panose="020B0503030403020204" pitchFamily="34" charset="0"/>
              </a:rPr>
              <a:t>Survey, interview, </a:t>
            </a:r>
            <a:r>
              <a:rPr lang="en-US" b="1" dirty="0">
                <a:solidFill>
                  <a:srgbClr val="C00000"/>
                </a:solidFill>
                <a:latin typeface="Source Sans Pro" panose="020B0503030403020204" pitchFamily="34" charset="0"/>
                <a:ea typeface="Source Sans Pro" panose="020B0503030403020204" pitchFamily="34" charset="0"/>
              </a:rPr>
              <a:t>focus groups</a:t>
            </a:r>
            <a:r>
              <a:rPr lang="en-US" b="1" dirty="0">
                <a:latin typeface="Source Sans Pro" panose="020B0503030403020204" pitchFamily="34" charset="0"/>
                <a:ea typeface="Source Sans Pro" panose="020B0503030403020204" pitchFamily="34" charset="0"/>
              </a:rPr>
              <a:t>, etc. </a:t>
            </a:r>
          </a:p>
          <a:p>
            <a:pPr marL="742950" lvl="1" indent="-285750">
              <a:buFont typeface="Arial" panose="020B0604020202020204" pitchFamily="34" charset="0"/>
              <a:buChar char="•"/>
            </a:pPr>
            <a:endParaRPr lang="en-US" b="1" dirty="0">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r>
              <a:rPr lang="en-US" b="1" dirty="0">
                <a:solidFill>
                  <a:srgbClr val="C00000"/>
                </a:solidFill>
                <a:latin typeface="Source Sans Pro" panose="020B0503030403020204" pitchFamily="34" charset="0"/>
                <a:ea typeface="Source Sans Pro" panose="020B0503030403020204" pitchFamily="34" charset="0"/>
              </a:rPr>
              <a:t>Signed</a:t>
            </a:r>
            <a:r>
              <a:rPr lang="en-US" b="1" dirty="0">
                <a:latin typeface="Source Sans Pro" panose="020B0503030403020204" pitchFamily="34" charset="0"/>
                <a:ea typeface="Source Sans Pro" panose="020B0503030403020204" pitchFamily="34" charset="0"/>
              </a:rPr>
              <a:t> consent must be obtained when conducting expedited research studies: </a:t>
            </a:r>
          </a:p>
          <a:p>
            <a:pPr marL="742950" lvl="1" indent="-285750">
              <a:buFont typeface="Arial" panose="020B0604020202020204" pitchFamily="34" charset="0"/>
              <a:buChar char="•"/>
            </a:pPr>
            <a:r>
              <a:rPr lang="en-US" b="1" dirty="0">
                <a:solidFill>
                  <a:srgbClr val="C00000"/>
                </a:solidFill>
                <a:latin typeface="Source Sans Pro" panose="020B0503030403020204" pitchFamily="34" charset="0"/>
                <a:ea typeface="Source Sans Pro" panose="020B0503030403020204" pitchFamily="34" charset="0"/>
              </a:rPr>
              <a:t>Parental </a:t>
            </a:r>
            <a:r>
              <a:rPr lang="en-US" b="1" dirty="0">
                <a:latin typeface="Source Sans Pro" panose="020B0503030403020204" pitchFamily="34" charset="0"/>
                <a:ea typeface="Source Sans Pro" panose="020B0503030403020204" pitchFamily="34" charset="0"/>
              </a:rPr>
              <a:t>consent, informed consent, child assent</a:t>
            </a:r>
            <a:r>
              <a:rPr lang="en-US" b="1" dirty="0">
                <a:solidFill>
                  <a:srgbClr val="C00000"/>
                </a:solidFill>
                <a:latin typeface="Source Sans Pro" panose="020B0503030403020204" pitchFamily="34" charset="0"/>
                <a:ea typeface="Source Sans Pro" panose="020B0503030403020204" pitchFamily="34" charset="0"/>
              </a:rPr>
              <a:t> </a:t>
            </a:r>
            <a:r>
              <a:rPr lang="en-US" b="1" dirty="0">
                <a:latin typeface="Source Sans Pro" panose="020B0503030403020204" pitchFamily="34" charset="0"/>
                <a:ea typeface="Source Sans Pro" panose="020B0503030403020204" pitchFamily="34" charset="0"/>
              </a:rPr>
              <a:t>(no </a:t>
            </a:r>
            <a:r>
              <a:rPr lang="en-US" b="1" dirty="0">
                <a:solidFill>
                  <a:srgbClr val="C00000"/>
                </a:solidFill>
                <a:latin typeface="Source Sans Pro" panose="020B0503030403020204" pitchFamily="34" charset="0"/>
                <a:ea typeface="Source Sans Pro" panose="020B0503030403020204" pitchFamily="34" charset="0"/>
              </a:rPr>
              <a:t>signature</a:t>
            </a:r>
            <a:r>
              <a:rPr lang="en-US" b="1" dirty="0">
                <a:latin typeface="Source Sans Pro" panose="020B0503030403020204" pitchFamily="34" charset="0"/>
                <a:ea typeface="Source Sans Pro" panose="020B0503030403020204" pitchFamily="34" charset="0"/>
              </a:rPr>
              <a:t>), etc. </a:t>
            </a:r>
          </a:p>
          <a:p>
            <a:pPr lvl="1"/>
            <a:endParaRPr lang="en-US" b="1" dirty="0">
              <a:latin typeface="Source Sans Pro" panose="020B0503030403020204" pitchFamily="34" charset="0"/>
              <a:ea typeface="Source Sans Pro" panose="020B0503030403020204" pitchFamily="34" charset="0"/>
            </a:endParaRPr>
          </a:p>
          <a:p>
            <a:pPr marL="742950" lvl="1" indent="-285750">
              <a:buFont typeface="Arial" panose="020B0604020202020204" pitchFamily="34" charset="0"/>
              <a:buChar char="•"/>
            </a:pPr>
            <a:endParaRPr lang="en-US" b="1" dirty="0">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endParaRPr lang="en-US" b="1" dirty="0">
              <a:latin typeface="Source Sans Pro" panose="020B0503030403020204" pitchFamily="34" charset="0"/>
              <a:ea typeface="Source Sans Pro" panose="020B0503030403020204" pitchFamily="34" charset="0"/>
            </a:endParaRPr>
          </a:p>
          <a:p>
            <a:pPr lvl="2"/>
            <a:endParaRPr lang="en-US" sz="1600" dirty="0"/>
          </a:p>
        </p:txBody>
      </p:sp>
    </p:spTree>
    <p:extLst>
      <p:ext uri="{BB962C8B-B14F-4D97-AF65-F5344CB8AC3E}">
        <p14:creationId xmlns:p14="http://schemas.microsoft.com/office/powerpoint/2010/main" val="113775423"/>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4715786" y="1457043"/>
            <a:ext cx="3533192" cy="1085726"/>
          </a:xfrm>
        </p:spPr>
        <p:txBody>
          <a:bodyPr/>
          <a:lstStyle/>
          <a:p>
            <a:pPr algn="l"/>
            <a:r>
              <a:rPr lang="en-US" sz="4000" b="1" dirty="0">
                <a:solidFill>
                  <a:srgbClr val="C00000"/>
                </a:solidFill>
              </a:rPr>
              <a:t>CONSENT </a:t>
            </a:r>
            <a:br>
              <a:rPr lang="en-US" sz="4000" b="1" dirty="0">
                <a:solidFill>
                  <a:srgbClr val="FF0000"/>
                </a:solidFill>
              </a:rPr>
            </a:b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2"/>
          <a:stretch>
            <a:fillRect/>
          </a:stretch>
        </p:blipFill>
        <p:spPr>
          <a:xfrm>
            <a:off x="9189026" y="4713926"/>
            <a:ext cx="1719165" cy="796378"/>
          </a:xfrm>
          <a:prstGeom prst="rect">
            <a:avLst/>
          </a:prstGeom>
        </p:spPr>
      </p:pic>
      <p:sp>
        <p:nvSpPr>
          <p:cNvPr id="5" name="Rectangle 4">
            <a:extLst>
              <a:ext uri="{FF2B5EF4-FFF2-40B4-BE49-F238E27FC236}">
                <a16:creationId xmlns:a16="http://schemas.microsoft.com/office/drawing/2014/main" id="{00B444F1-0C82-4412-BA22-00D7B5AC5217}"/>
              </a:ext>
            </a:extLst>
          </p:cNvPr>
          <p:cNvSpPr/>
          <p:nvPr/>
        </p:nvSpPr>
        <p:spPr>
          <a:xfrm>
            <a:off x="2792326" y="1908093"/>
            <a:ext cx="6396699" cy="707886"/>
          </a:xfrm>
          <a:prstGeom prst="rect">
            <a:avLst/>
          </a:prstGeom>
        </p:spPr>
        <p:txBody>
          <a:bodyPr wrap="square">
            <a:spAutoFit/>
          </a:bodyPr>
          <a:lstStyle/>
          <a:p>
            <a:r>
              <a:rPr lang="en-US" sz="2800" b="1" dirty="0">
                <a:solidFill>
                  <a:srgbClr val="C00000"/>
                </a:solidFill>
                <a:latin typeface="Source Sans Pro" panose="020B0503030403020204" pitchFamily="34" charset="0"/>
                <a:ea typeface="Source Sans Pro" panose="020B0503030403020204" pitchFamily="34" charset="0"/>
              </a:rPr>
              <a:t>Writing </a:t>
            </a:r>
            <a:r>
              <a:rPr lang="en-US" sz="2800" b="1" dirty="0">
                <a:latin typeface="Source Sans Pro" panose="020B0503030403020204" pitchFamily="34" charset="0"/>
                <a:ea typeface="Source Sans Pro" panose="020B0503030403020204" pitchFamily="34" charset="0"/>
              </a:rPr>
              <a:t>the consent form</a:t>
            </a:r>
          </a:p>
          <a:p>
            <a:endParaRPr lang="en-US" sz="1200" dirty="0">
              <a:solidFill>
                <a:srgbClr val="C00000"/>
              </a:solidFill>
            </a:endParaRPr>
          </a:p>
        </p:txBody>
      </p:sp>
      <p:sp>
        <p:nvSpPr>
          <p:cNvPr id="6" name="Arrow: Right 5">
            <a:extLst>
              <a:ext uri="{FF2B5EF4-FFF2-40B4-BE49-F238E27FC236}">
                <a16:creationId xmlns:a16="http://schemas.microsoft.com/office/drawing/2014/main" id="{BFB5B118-6888-495D-84DA-8B5F461DC7F3}"/>
              </a:ext>
            </a:extLst>
          </p:cNvPr>
          <p:cNvSpPr/>
          <p:nvPr/>
        </p:nvSpPr>
        <p:spPr>
          <a:xfrm>
            <a:off x="1432671" y="1712335"/>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17</a:t>
            </a:fld>
            <a:endParaRPr lang="en-US"/>
          </a:p>
        </p:txBody>
      </p:sp>
      <p:sp>
        <p:nvSpPr>
          <p:cNvPr id="8" name="Rectangle 7">
            <a:extLst>
              <a:ext uri="{FF2B5EF4-FFF2-40B4-BE49-F238E27FC236}">
                <a16:creationId xmlns:a16="http://schemas.microsoft.com/office/drawing/2014/main" id="{DDC8A240-B05F-4D55-871D-DA90EB0B475F}"/>
              </a:ext>
            </a:extLst>
          </p:cNvPr>
          <p:cNvSpPr/>
          <p:nvPr/>
        </p:nvSpPr>
        <p:spPr>
          <a:xfrm>
            <a:off x="2857876" y="2609391"/>
            <a:ext cx="7671303" cy="2031325"/>
          </a:xfrm>
          <a:prstGeom prst="rect">
            <a:avLst/>
          </a:prstGeom>
        </p:spPr>
        <p:txBody>
          <a:bodyPr wrap="square">
            <a:spAutoFit/>
          </a:bodyPr>
          <a:lstStyle/>
          <a:p>
            <a:pPr marL="285750" indent="-285750">
              <a:buFont typeface="Arial" panose="020B0604020202020204" pitchFamily="34" charset="0"/>
              <a:buChar char="•"/>
            </a:pPr>
            <a:r>
              <a:rPr lang="en-US" b="1" dirty="0">
                <a:latin typeface="Source Sans Pro" panose="020B0503030403020204" pitchFamily="34" charset="0"/>
              </a:rPr>
              <a:t>Clearly </a:t>
            </a:r>
            <a:r>
              <a:rPr lang="en-US" b="1" dirty="0">
                <a:solidFill>
                  <a:srgbClr val="C00000"/>
                </a:solidFill>
                <a:latin typeface="Source Sans Pro" panose="020B0503030403020204" pitchFamily="34" charset="0"/>
              </a:rPr>
              <a:t>explain</a:t>
            </a:r>
            <a:r>
              <a:rPr lang="en-US" b="1" dirty="0">
                <a:latin typeface="Source Sans Pro" panose="020B0503030403020204" pitchFamily="34" charset="0"/>
              </a:rPr>
              <a:t> what you will do in a way that is easy for participants to understand.</a:t>
            </a:r>
          </a:p>
          <a:p>
            <a:pPr marL="285750" indent="-285750">
              <a:buFont typeface="Arial" panose="020B0604020202020204" pitchFamily="34" charset="0"/>
              <a:buChar char="•"/>
            </a:pPr>
            <a:endParaRPr lang="en-US" b="1" dirty="0">
              <a:latin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rPr>
              <a:t>Use the most current consent templates to ensure that you have included all </a:t>
            </a:r>
            <a:r>
              <a:rPr lang="en-US" b="1" dirty="0">
                <a:solidFill>
                  <a:srgbClr val="C00000"/>
                </a:solidFill>
                <a:latin typeface="Source Sans Pro" panose="020B0503030403020204" pitchFamily="34" charset="0"/>
              </a:rPr>
              <a:t>required </a:t>
            </a:r>
            <a:r>
              <a:rPr lang="en-US" b="1" dirty="0">
                <a:latin typeface="Source Sans Pro" panose="020B0503030403020204" pitchFamily="34" charset="0"/>
              </a:rPr>
              <a:t>information.</a:t>
            </a:r>
          </a:p>
          <a:p>
            <a:endParaRPr lang="en-US" b="1" dirty="0">
              <a:latin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rPr>
              <a:t>Consent is </a:t>
            </a:r>
            <a:r>
              <a:rPr lang="en-US" b="1" dirty="0">
                <a:solidFill>
                  <a:srgbClr val="C00000"/>
                </a:solidFill>
                <a:latin typeface="Source Sans Pro" panose="020B0503030403020204" pitchFamily="34" charset="0"/>
              </a:rPr>
              <a:t>not to be obtained in advance </a:t>
            </a:r>
            <a:r>
              <a:rPr lang="en-US" b="1" dirty="0">
                <a:latin typeface="Source Sans Pro" panose="020B0503030403020204" pitchFamily="34" charset="0"/>
              </a:rPr>
              <a:t>of participation.</a:t>
            </a:r>
          </a:p>
        </p:txBody>
      </p:sp>
    </p:spTree>
    <p:extLst>
      <p:ext uri="{BB962C8B-B14F-4D97-AF65-F5344CB8AC3E}">
        <p14:creationId xmlns:p14="http://schemas.microsoft.com/office/powerpoint/2010/main" val="1244997083"/>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3032910" y="1906262"/>
            <a:ext cx="8330689" cy="1085726"/>
          </a:xfrm>
        </p:spPr>
        <p:txBody>
          <a:bodyPr/>
          <a:lstStyle/>
          <a:p>
            <a:pPr algn="l"/>
            <a:r>
              <a:rPr lang="en-US" sz="4000" b="1" dirty="0">
                <a:solidFill>
                  <a:srgbClr val="C00000"/>
                </a:solidFill>
              </a:rPr>
              <a:t>LETTER OF PERMISSION OR COOPERATION (loc) </a:t>
            </a:r>
            <a:br>
              <a:rPr lang="en-US" sz="4000" b="1" dirty="0">
                <a:solidFill>
                  <a:srgbClr val="FF0000"/>
                </a:solidFill>
              </a:rPr>
            </a:b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3"/>
          <a:stretch>
            <a:fillRect/>
          </a:stretch>
        </p:blipFill>
        <p:spPr>
          <a:xfrm>
            <a:off x="9189026" y="4713926"/>
            <a:ext cx="1719165" cy="796378"/>
          </a:xfrm>
          <a:prstGeom prst="rect">
            <a:avLst/>
          </a:prstGeom>
        </p:spPr>
      </p:pic>
      <p:sp>
        <p:nvSpPr>
          <p:cNvPr id="5" name="Rectangle 4">
            <a:extLst>
              <a:ext uri="{FF2B5EF4-FFF2-40B4-BE49-F238E27FC236}">
                <a16:creationId xmlns:a16="http://schemas.microsoft.com/office/drawing/2014/main" id="{00B444F1-0C82-4412-BA22-00D7B5AC5217}"/>
              </a:ext>
            </a:extLst>
          </p:cNvPr>
          <p:cNvSpPr/>
          <p:nvPr/>
        </p:nvSpPr>
        <p:spPr>
          <a:xfrm>
            <a:off x="3051600" y="2641512"/>
            <a:ext cx="8016535" cy="1138773"/>
          </a:xfrm>
          <a:prstGeom prst="rect">
            <a:avLst/>
          </a:prstGeom>
        </p:spPr>
        <p:txBody>
          <a:bodyPr wrap="square">
            <a:spAutoFit/>
          </a:bodyPr>
          <a:lstStyle/>
          <a:p>
            <a:r>
              <a:rPr lang="en-US" sz="2800" b="1" dirty="0">
                <a:solidFill>
                  <a:srgbClr val="C00000"/>
                </a:solidFill>
                <a:latin typeface="Source Sans Pro" panose="020B0503030403020204" pitchFamily="34" charset="0"/>
                <a:ea typeface="Source Sans Pro" panose="020B0503030403020204" pitchFamily="34" charset="0"/>
              </a:rPr>
              <a:t>When </a:t>
            </a:r>
            <a:r>
              <a:rPr lang="en-US" sz="2800" b="1" dirty="0">
                <a:latin typeface="Source Sans Pro" panose="020B0503030403020204" pitchFamily="34" charset="0"/>
                <a:ea typeface="Source Sans Pro" panose="020B0503030403020204" pitchFamily="34" charset="0"/>
              </a:rPr>
              <a:t>is a Letter of Permission or Cooperation (LOC) required?  </a:t>
            </a:r>
          </a:p>
          <a:p>
            <a:endParaRPr lang="en-US" sz="1200" dirty="0">
              <a:solidFill>
                <a:srgbClr val="C00000"/>
              </a:solidFill>
            </a:endParaRPr>
          </a:p>
        </p:txBody>
      </p:sp>
      <p:sp>
        <p:nvSpPr>
          <p:cNvPr id="6" name="Arrow: Right 5">
            <a:extLst>
              <a:ext uri="{FF2B5EF4-FFF2-40B4-BE49-F238E27FC236}">
                <a16:creationId xmlns:a16="http://schemas.microsoft.com/office/drawing/2014/main" id="{BFB5B118-6888-495D-84DA-8B5F461DC7F3}"/>
              </a:ext>
            </a:extLst>
          </p:cNvPr>
          <p:cNvSpPr/>
          <p:nvPr/>
        </p:nvSpPr>
        <p:spPr>
          <a:xfrm>
            <a:off x="1662051" y="2449125"/>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18</a:t>
            </a:fld>
            <a:endParaRPr lang="en-US"/>
          </a:p>
        </p:txBody>
      </p:sp>
      <p:sp>
        <p:nvSpPr>
          <p:cNvPr id="7" name="AutoShape 2" descr="Elizabeth (Ann) W. Olphie Portrait">
            <a:extLst>
              <a:ext uri="{FF2B5EF4-FFF2-40B4-BE49-F238E27FC236}">
                <a16:creationId xmlns:a16="http://schemas.microsoft.com/office/drawing/2014/main" id="{ABFB0890-F89D-49BD-8772-6FC3F34721B4}"/>
              </a:ext>
            </a:extLst>
          </p:cNvPr>
          <p:cNvSpPr>
            <a:spLocks noChangeAspect="1" noChangeArrowheads="1"/>
          </p:cNvSpPr>
          <p:nvPr/>
        </p:nvSpPr>
        <p:spPr bwMode="auto">
          <a:xfrm>
            <a:off x="4236392" y="3276600"/>
            <a:ext cx="2012008" cy="201200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Rectangle 7">
            <a:extLst>
              <a:ext uri="{FF2B5EF4-FFF2-40B4-BE49-F238E27FC236}">
                <a16:creationId xmlns:a16="http://schemas.microsoft.com/office/drawing/2014/main" id="{9CB0E0B1-C183-4FCC-90DB-77830B3A8AC9}"/>
              </a:ext>
            </a:extLst>
          </p:cNvPr>
          <p:cNvSpPr/>
          <p:nvPr/>
        </p:nvSpPr>
        <p:spPr>
          <a:xfrm>
            <a:off x="3051600" y="3682439"/>
            <a:ext cx="6737658" cy="1200329"/>
          </a:xfrm>
          <a:prstGeom prst="rect">
            <a:avLst/>
          </a:prstGeom>
        </p:spPr>
        <p:txBody>
          <a:bodyPr wrap="square">
            <a:spAutoFit/>
          </a:bodyPr>
          <a:lstStyle/>
          <a:p>
            <a:pPr marL="285750" lvl="0" indent="-285750">
              <a:buFont typeface="Arial" panose="020B0604020202020204" pitchFamily="34" charset="0"/>
              <a:buChar char="•"/>
            </a:pPr>
            <a:r>
              <a:rPr lang="en-US" b="1" dirty="0">
                <a:latin typeface="Source Sans Pro" panose="020B0503030403020204" pitchFamily="34" charset="0"/>
              </a:rPr>
              <a:t>Research conducted in a setting in which the </a:t>
            </a:r>
            <a:r>
              <a:rPr lang="en-US" b="1" dirty="0">
                <a:solidFill>
                  <a:srgbClr val="C00000"/>
                </a:solidFill>
                <a:latin typeface="Source Sans Pro" panose="020B0503030403020204" pitchFamily="34" charset="0"/>
              </a:rPr>
              <a:t>average</a:t>
            </a:r>
            <a:r>
              <a:rPr lang="en-US" b="1" dirty="0">
                <a:latin typeface="Source Sans Pro" panose="020B0503030403020204" pitchFamily="34" charset="0"/>
              </a:rPr>
              <a:t> person </a:t>
            </a:r>
            <a:r>
              <a:rPr lang="en-US" b="1" dirty="0">
                <a:solidFill>
                  <a:srgbClr val="C00000"/>
                </a:solidFill>
                <a:latin typeface="Source Sans Pro" panose="020B0503030403020204" pitchFamily="34" charset="0"/>
              </a:rPr>
              <a:t>“off the street” </a:t>
            </a:r>
            <a:r>
              <a:rPr lang="en-US" b="1" dirty="0">
                <a:latin typeface="Source Sans Pro" panose="020B0503030403020204" pitchFamily="34" charset="0"/>
              </a:rPr>
              <a:t>could not walk-in and begin interacting with individuals. Schools, clinics, </a:t>
            </a:r>
            <a:r>
              <a:rPr lang="en-US" b="1" dirty="0">
                <a:solidFill>
                  <a:srgbClr val="C00000"/>
                </a:solidFill>
                <a:latin typeface="Source Sans Pro" panose="020B0503030403020204" pitchFamily="34" charset="0"/>
              </a:rPr>
              <a:t>hospital</a:t>
            </a:r>
            <a:r>
              <a:rPr lang="en-US" b="1" dirty="0">
                <a:latin typeface="Source Sans Pro" panose="020B0503030403020204" pitchFamily="34" charset="0"/>
              </a:rPr>
              <a:t> setting, places of worship, </a:t>
            </a:r>
            <a:r>
              <a:rPr lang="en-US" b="1" dirty="0">
                <a:solidFill>
                  <a:srgbClr val="C00000"/>
                </a:solidFill>
                <a:latin typeface="Source Sans Pro" panose="020B0503030403020204" pitchFamily="34" charset="0"/>
              </a:rPr>
              <a:t>AA meetings</a:t>
            </a:r>
            <a:r>
              <a:rPr lang="en-US" b="1" dirty="0">
                <a:latin typeface="Source Sans Pro" panose="020B0503030403020204" pitchFamily="34" charset="0"/>
              </a:rPr>
              <a:t>, etc.</a:t>
            </a:r>
          </a:p>
        </p:txBody>
      </p:sp>
    </p:spTree>
    <p:extLst>
      <p:ext uri="{BB962C8B-B14F-4D97-AF65-F5344CB8AC3E}">
        <p14:creationId xmlns:p14="http://schemas.microsoft.com/office/powerpoint/2010/main" val="500307157"/>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3032910" y="1906262"/>
            <a:ext cx="8330689" cy="1085726"/>
          </a:xfrm>
        </p:spPr>
        <p:txBody>
          <a:bodyPr/>
          <a:lstStyle/>
          <a:p>
            <a:pPr algn="l"/>
            <a:r>
              <a:rPr lang="en-US" sz="4000" b="1" dirty="0">
                <a:solidFill>
                  <a:srgbClr val="C00000"/>
                </a:solidFill>
              </a:rPr>
              <a:t>LETTER OF PERMISSION OR COOPERATION (loc) </a:t>
            </a:r>
            <a:br>
              <a:rPr lang="en-US" sz="4000" b="1" dirty="0">
                <a:solidFill>
                  <a:srgbClr val="FF0000"/>
                </a:solidFill>
              </a:rPr>
            </a:b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3"/>
          <a:stretch>
            <a:fillRect/>
          </a:stretch>
        </p:blipFill>
        <p:spPr>
          <a:xfrm>
            <a:off x="9189026" y="4713926"/>
            <a:ext cx="1719165" cy="796378"/>
          </a:xfrm>
          <a:prstGeom prst="rect">
            <a:avLst/>
          </a:prstGeom>
        </p:spPr>
      </p:pic>
      <p:sp>
        <p:nvSpPr>
          <p:cNvPr id="5" name="Rectangle 4">
            <a:extLst>
              <a:ext uri="{FF2B5EF4-FFF2-40B4-BE49-F238E27FC236}">
                <a16:creationId xmlns:a16="http://schemas.microsoft.com/office/drawing/2014/main" id="{00B444F1-0C82-4412-BA22-00D7B5AC5217}"/>
              </a:ext>
            </a:extLst>
          </p:cNvPr>
          <p:cNvSpPr/>
          <p:nvPr/>
        </p:nvSpPr>
        <p:spPr>
          <a:xfrm>
            <a:off x="3032910" y="2481430"/>
            <a:ext cx="8016535" cy="1138773"/>
          </a:xfrm>
          <a:prstGeom prst="rect">
            <a:avLst/>
          </a:prstGeom>
        </p:spPr>
        <p:txBody>
          <a:bodyPr wrap="square">
            <a:spAutoFit/>
          </a:bodyPr>
          <a:lstStyle/>
          <a:p>
            <a:r>
              <a:rPr lang="en-US" sz="2800" b="1" dirty="0">
                <a:solidFill>
                  <a:srgbClr val="C00000"/>
                </a:solidFill>
                <a:latin typeface="Source Sans Pro" panose="020B0503030403020204" pitchFamily="34" charset="0"/>
                <a:ea typeface="Source Sans Pro" panose="020B0503030403020204" pitchFamily="34" charset="0"/>
              </a:rPr>
              <a:t>When </a:t>
            </a:r>
            <a:r>
              <a:rPr lang="en-US" sz="2800" b="1" dirty="0">
                <a:latin typeface="Source Sans Pro" panose="020B0503030403020204" pitchFamily="34" charset="0"/>
                <a:ea typeface="Source Sans Pro" panose="020B0503030403020204" pitchFamily="34" charset="0"/>
              </a:rPr>
              <a:t>is a Letter of Permission or Cooperation (LOC) required?  </a:t>
            </a:r>
          </a:p>
          <a:p>
            <a:endParaRPr lang="en-US" sz="1200" dirty="0">
              <a:solidFill>
                <a:srgbClr val="C00000"/>
              </a:solidFill>
            </a:endParaRPr>
          </a:p>
        </p:txBody>
      </p:sp>
      <p:sp>
        <p:nvSpPr>
          <p:cNvPr id="6" name="Arrow: Right 5">
            <a:extLst>
              <a:ext uri="{FF2B5EF4-FFF2-40B4-BE49-F238E27FC236}">
                <a16:creationId xmlns:a16="http://schemas.microsoft.com/office/drawing/2014/main" id="{BFB5B118-6888-495D-84DA-8B5F461DC7F3}"/>
              </a:ext>
            </a:extLst>
          </p:cNvPr>
          <p:cNvSpPr/>
          <p:nvPr/>
        </p:nvSpPr>
        <p:spPr>
          <a:xfrm>
            <a:off x="1652997" y="2372956"/>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19</a:t>
            </a:fld>
            <a:endParaRPr lang="en-US"/>
          </a:p>
        </p:txBody>
      </p:sp>
      <p:sp>
        <p:nvSpPr>
          <p:cNvPr id="7" name="AutoShape 2" descr="Elizabeth (Ann) W. Olphie Portrait">
            <a:extLst>
              <a:ext uri="{FF2B5EF4-FFF2-40B4-BE49-F238E27FC236}">
                <a16:creationId xmlns:a16="http://schemas.microsoft.com/office/drawing/2014/main" id="{ABFB0890-F89D-49BD-8772-6FC3F34721B4}"/>
              </a:ext>
            </a:extLst>
          </p:cNvPr>
          <p:cNvSpPr>
            <a:spLocks noChangeAspect="1" noChangeArrowheads="1"/>
          </p:cNvSpPr>
          <p:nvPr/>
        </p:nvSpPr>
        <p:spPr bwMode="auto">
          <a:xfrm>
            <a:off x="4236392" y="3276600"/>
            <a:ext cx="2012008" cy="201200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Rectangle 7">
            <a:extLst>
              <a:ext uri="{FF2B5EF4-FFF2-40B4-BE49-F238E27FC236}">
                <a16:creationId xmlns:a16="http://schemas.microsoft.com/office/drawing/2014/main" id="{9CB0E0B1-C183-4FCC-90DB-77830B3A8AC9}"/>
              </a:ext>
            </a:extLst>
          </p:cNvPr>
          <p:cNvSpPr/>
          <p:nvPr/>
        </p:nvSpPr>
        <p:spPr>
          <a:xfrm>
            <a:off x="3051600" y="3522357"/>
            <a:ext cx="6737658" cy="1200329"/>
          </a:xfrm>
          <a:prstGeom prst="rect">
            <a:avLst/>
          </a:prstGeom>
        </p:spPr>
        <p:txBody>
          <a:bodyPr wrap="square">
            <a:spAutoFit/>
          </a:bodyPr>
          <a:lstStyle/>
          <a:p>
            <a:pPr marL="285750" lvl="0" indent="-285750">
              <a:buFont typeface="Arial" panose="020B0604020202020204" pitchFamily="34" charset="0"/>
              <a:buChar char="•"/>
            </a:pPr>
            <a:r>
              <a:rPr lang="en-US" b="1" dirty="0">
                <a:latin typeface="Source Sans Pro" panose="020B0503030403020204" pitchFamily="34" charset="0"/>
              </a:rPr>
              <a:t>Research conducted at another </a:t>
            </a:r>
            <a:r>
              <a:rPr lang="en-US" b="1" dirty="0">
                <a:solidFill>
                  <a:srgbClr val="C00000"/>
                </a:solidFill>
                <a:latin typeface="Source Sans Pro" panose="020B0503030403020204" pitchFamily="34" charset="0"/>
              </a:rPr>
              <a:t>institution. </a:t>
            </a:r>
            <a:r>
              <a:rPr lang="en-US" b="1" dirty="0">
                <a:latin typeface="Source Sans Pro" panose="020B0503030403020204" pitchFamily="34" charset="0"/>
              </a:rPr>
              <a:t> Researchers must obtain a </a:t>
            </a:r>
            <a:r>
              <a:rPr lang="en-US" b="1" dirty="0">
                <a:solidFill>
                  <a:srgbClr val="C00000"/>
                </a:solidFill>
                <a:latin typeface="Source Sans Pro" panose="020B0503030403020204" pitchFamily="34" charset="0"/>
              </a:rPr>
              <a:t>letter </a:t>
            </a:r>
            <a:r>
              <a:rPr lang="en-US" b="1" dirty="0">
                <a:latin typeface="Source Sans Pro" panose="020B0503030403020204" pitchFamily="34" charset="0"/>
              </a:rPr>
              <a:t>of permission/cooperation (LOC) and provide the </a:t>
            </a:r>
            <a:r>
              <a:rPr lang="en-US" b="1" dirty="0">
                <a:solidFill>
                  <a:srgbClr val="C00000"/>
                </a:solidFill>
                <a:latin typeface="Source Sans Pro" panose="020B0503030403020204" pitchFamily="34" charset="0"/>
              </a:rPr>
              <a:t>name and contact information </a:t>
            </a:r>
            <a:r>
              <a:rPr lang="en-US" b="1" dirty="0">
                <a:latin typeface="Source Sans Pro" panose="020B0503030403020204" pitchFamily="34" charset="0"/>
              </a:rPr>
              <a:t>of the person who will act as the </a:t>
            </a:r>
            <a:r>
              <a:rPr lang="en-US" b="1" dirty="0">
                <a:solidFill>
                  <a:srgbClr val="C00000"/>
                </a:solidFill>
                <a:latin typeface="Source Sans Pro" panose="020B0503030403020204" pitchFamily="34" charset="0"/>
              </a:rPr>
              <a:t>liaison.  </a:t>
            </a:r>
          </a:p>
        </p:txBody>
      </p:sp>
    </p:spTree>
    <p:extLst>
      <p:ext uri="{BB962C8B-B14F-4D97-AF65-F5344CB8AC3E}">
        <p14:creationId xmlns:p14="http://schemas.microsoft.com/office/powerpoint/2010/main" val="2575005841"/>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3752491" y="1987420"/>
            <a:ext cx="4718649" cy="746448"/>
          </a:xfrm>
        </p:spPr>
        <p:txBody>
          <a:bodyPr/>
          <a:lstStyle/>
          <a:p>
            <a:pPr algn="l"/>
            <a:br>
              <a:rPr lang="en-US" sz="4000" b="1" dirty="0">
                <a:solidFill>
                  <a:srgbClr val="FF0000"/>
                </a:solidFill>
              </a:rPr>
            </a:b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2"/>
          <a:stretch>
            <a:fillRect/>
          </a:stretch>
        </p:blipFill>
        <p:spPr>
          <a:xfrm>
            <a:off x="9189026" y="4713926"/>
            <a:ext cx="1719165" cy="796378"/>
          </a:xfrm>
          <a:prstGeom prst="rect">
            <a:avLst/>
          </a:prstGeom>
        </p:spPr>
      </p:pic>
      <p:sp>
        <p:nvSpPr>
          <p:cNvPr id="9" name="Arrow: Right 8">
            <a:extLst>
              <a:ext uri="{FF2B5EF4-FFF2-40B4-BE49-F238E27FC236}">
                <a16:creationId xmlns:a16="http://schemas.microsoft.com/office/drawing/2014/main" id="{CBA5D975-D018-4542-AE2E-DD0D9A73035C}"/>
              </a:ext>
            </a:extLst>
          </p:cNvPr>
          <p:cNvSpPr/>
          <p:nvPr/>
        </p:nvSpPr>
        <p:spPr>
          <a:xfrm>
            <a:off x="1480545" y="1987420"/>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Rectangle 2">
            <a:extLst>
              <a:ext uri="{FF2B5EF4-FFF2-40B4-BE49-F238E27FC236}">
                <a16:creationId xmlns:a16="http://schemas.microsoft.com/office/drawing/2014/main" id="{A056A285-BD0C-46D1-9336-2614F81028A5}"/>
              </a:ext>
            </a:extLst>
          </p:cNvPr>
          <p:cNvSpPr/>
          <p:nvPr/>
        </p:nvSpPr>
        <p:spPr>
          <a:xfrm>
            <a:off x="3692781" y="1424161"/>
            <a:ext cx="4778359" cy="707886"/>
          </a:xfrm>
          <a:prstGeom prst="rect">
            <a:avLst/>
          </a:prstGeom>
        </p:spPr>
        <p:txBody>
          <a:bodyPr wrap="none">
            <a:spAutoFit/>
          </a:bodyPr>
          <a:lstStyle/>
          <a:p>
            <a:r>
              <a:rPr lang="en-US" sz="4000" b="1" dirty="0">
                <a:solidFill>
                  <a:srgbClr val="C00000"/>
                </a:solidFill>
              </a:rPr>
              <a:t>MISSION STATEMENT</a:t>
            </a:r>
            <a:endParaRPr lang="en-US" sz="4000" dirty="0"/>
          </a:p>
        </p:txBody>
      </p:sp>
      <p:sp>
        <p:nvSpPr>
          <p:cNvPr id="6" name="Rectangle 5">
            <a:extLst>
              <a:ext uri="{FF2B5EF4-FFF2-40B4-BE49-F238E27FC236}">
                <a16:creationId xmlns:a16="http://schemas.microsoft.com/office/drawing/2014/main" id="{A5548B5E-0070-4B6C-AAED-3FF59197E44C}"/>
              </a:ext>
            </a:extLst>
          </p:cNvPr>
          <p:cNvSpPr/>
          <p:nvPr/>
        </p:nvSpPr>
        <p:spPr>
          <a:xfrm>
            <a:off x="2740660" y="2132047"/>
            <a:ext cx="7090023" cy="2369880"/>
          </a:xfrm>
          <a:prstGeom prst="rect">
            <a:avLst/>
          </a:prstGeom>
        </p:spPr>
        <p:txBody>
          <a:bodyPr wrap="square">
            <a:spAutoFit/>
          </a:bodyPr>
          <a:lstStyle/>
          <a:p>
            <a:r>
              <a:rPr lang="en-US" sz="2800" b="1" dirty="0">
                <a:solidFill>
                  <a:srgbClr val="333333"/>
                </a:solidFill>
                <a:latin typeface="Source Sans Pro" panose="020B0503030403020204" pitchFamily="34" charset="0"/>
              </a:rPr>
              <a:t>What is our </a:t>
            </a:r>
            <a:r>
              <a:rPr lang="en-US" sz="2800" b="1" dirty="0">
                <a:solidFill>
                  <a:srgbClr val="C00000"/>
                </a:solidFill>
                <a:latin typeface="Source Sans Pro" panose="020B0503030403020204" pitchFamily="34" charset="0"/>
              </a:rPr>
              <a:t>mission?</a:t>
            </a:r>
            <a:r>
              <a:rPr lang="en-US" sz="2800" b="1" dirty="0">
                <a:solidFill>
                  <a:srgbClr val="333333"/>
                </a:solidFill>
                <a:latin typeface="Source Sans Pro" panose="020B0503030403020204" pitchFamily="34" charset="0"/>
              </a:rPr>
              <a:t>  </a:t>
            </a:r>
          </a:p>
          <a:p>
            <a:endParaRPr lang="en-US" sz="1200" b="1" dirty="0">
              <a:solidFill>
                <a:srgbClr val="333333"/>
              </a:solidFill>
              <a:latin typeface="Source Sans Pro" panose="020B0503030403020204" pitchFamily="34" charset="0"/>
            </a:endParaRPr>
          </a:p>
          <a:p>
            <a:r>
              <a:rPr lang="en-US" b="1" dirty="0">
                <a:solidFill>
                  <a:srgbClr val="333333"/>
                </a:solidFill>
                <a:latin typeface="Source Sans Pro" panose="020B0503030403020204" pitchFamily="34" charset="0"/>
              </a:rPr>
              <a:t>The role of the Office of Sponsored Programs and Research Administration </a:t>
            </a:r>
            <a:r>
              <a:rPr lang="en-US" b="1" dirty="0">
                <a:solidFill>
                  <a:srgbClr val="C00000"/>
                </a:solidFill>
                <a:latin typeface="Source Sans Pro" panose="020B0503030403020204" pitchFamily="34" charset="0"/>
              </a:rPr>
              <a:t>(OSPRA) </a:t>
            </a:r>
            <a:r>
              <a:rPr lang="en-US" b="1" dirty="0">
                <a:solidFill>
                  <a:srgbClr val="333333"/>
                </a:solidFill>
                <a:latin typeface="Source Sans Pro" panose="020B0503030403020204" pitchFamily="34" charset="0"/>
              </a:rPr>
              <a:t>is to </a:t>
            </a:r>
            <a:r>
              <a:rPr lang="en-US" b="1" dirty="0">
                <a:solidFill>
                  <a:srgbClr val="C00000"/>
                </a:solidFill>
                <a:latin typeface="Source Sans Pro" panose="020B0503030403020204" pitchFamily="34" charset="0"/>
              </a:rPr>
              <a:t>support</a:t>
            </a:r>
            <a:r>
              <a:rPr lang="en-US" b="1" dirty="0">
                <a:solidFill>
                  <a:srgbClr val="333333"/>
                </a:solidFill>
                <a:latin typeface="Source Sans Pro" panose="020B0503030403020204" pitchFamily="34" charset="0"/>
              </a:rPr>
              <a:t> faculty, staff, and students in the acquisition and administration of externally funded </a:t>
            </a:r>
            <a:r>
              <a:rPr lang="en-US" b="1" dirty="0">
                <a:solidFill>
                  <a:srgbClr val="C00000"/>
                </a:solidFill>
                <a:latin typeface="Source Sans Pro" panose="020B0503030403020204" pitchFamily="34" charset="0"/>
              </a:rPr>
              <a:t>projects</a:t>
            </a:r>
            <a:r>
              <a:rPr lang="en-US" b="1" dirty="0">
                <a:solidFill>
                  <a:srgbClr val="333333"/>
                </a:solidFill>
                <a:latin typeface="Source Sans Pro" panose="020B0503030403020204" pitchFamily="34" charset="0"/>
              </a:rPr>
              <a:t> and programs, the ethical conduct of </a:t>
            </a:r>
            <a:r>
              <a:rPr lang="en-US" b="1" dirty="0">
                <a:solidFill>
                  <a:srgbClr val="C00000"/>
                </a:solidFill>
                <a:latin typeface="Source Sans Pro" panose="020B0503030403020204" pitchFamily="34" charset="0"/>
              </a:rPr>
              <a:t>research,</a:t>
            </a:r>
            <a:r>
              <a:rPr lang="en-US" b="1" dirty="0">
                <a:solidFill>
                  <a:srgbClr val="333333"/>
                </a:solidFill>
                <a:latin typeface="Source Sans Pro" panose="020B0503030403020204" pitchFamily="34" charset="0"/>
              </a:rPr>
              <a:t> and the development of internal and exterior research </a:t>
            </a:r>
            <a:r>
              <a:rPr lang="en-US" b="1" dirty="0">
                <a:solidFill>
                  <a:srgbClr val="C00000"/>
                </a:solidFill>
                <a:latin typeface="Source Sans Pro" panose="020B0503030403020204" pitchFamily="34" charset="0"/>
              </a:rPr>
              <a:t>collaborations </a:t>
            </a:r>
            <a:r>
              <a:rPr lang="en-US" b="1" dirty="0">
                <a:solidFill>
                  <a:srgbClr val="333333"/>
                </a:solidFill>
                <a:latin typeface="Source Sans Pro" panose="020B0503030403020204" pitchFamily="34" charset="0"/>
              </a:rPr>
              <a:t>to advance the mission of </a:t>
            </a:r>
            <a:r>
              <a:rPr lang="en-US" b="1" dirty="0">
                <a:solidFill>
                  <a:srgbClr val="C00000"/>
                </a:solidFill>
                <a:latin typeface="Source Sans Pro" panose="020B0503030403020204" pitchFamily="34" charset="0"/>
              </a:rPr>
              <a:t>Valdosta State University. </a:t>
            </a:r>
            <a:r>
              <a:rPr lang="en-US" b="1" dirty="0">
                <a:solidFill>
                  <a:srgbClr val="333333"/>
                </a:solidFill>
                <a:latin typeface="Source Sans Pro" panose="020B0503030403020204" pitchFamily="34" charset="0"/>
              </a:rPr>
              <a:t> </a:t>
            </a:r>
            <a:endParaRPr lang="en-US" b="1" dirty="0"/>
          </a:p>
        </p:txBody>
      </p:sp>
      <p:sp>
        <p:nvSpPr>
          <p:cNvPr id="7" name="Slide Number Placeholder 6">
            <a:extLst>
              <a:ext uri="{FF2B5EF4-FFF2-40B4-BE49-F238E27FC236}">
                <a16:creationId xmlns:a16="http://schemas.microsoft.com/office/drawing/2014/main" id="{5659F84E-9A2D-4F27-B4A6-A1D066D5A081}"/>
              </a:ext>
            </a:extLst>
          </p:cNvPr>
          <p:cNvSpPr>
            <a:spLocks noGrp="1"/>
          </p:cNvSpPr>
          <p:nvPr>
            <p:ph type="sldNum" sz="quarter" idx="12"/>
          </p:nvPr>
        </p:nvSpPr>
        <p:spPr/>
        <p:txBody>
          <a:bodyPr/>
          <a:lstStyle/>
          <a:p>
            <a:fld id="{A3DED2EE-9DCD-491A-A388-EFD0777AE2A5}" type="slidenum">
              <a:rPr lang="en-US" smtClean="0"/>
              <a:t>2</a:t>
            </a:fld>
            <a:endParaRPr lang="en-US"/>
          </a:p>
        </p:txBody>
      </p:sp>
    </p:spTree>
    <p:extLst>
      <p:ext uri="{BB962C8B-B14F-4D97-AF65-F5344CB8AC3E}">
        <p14:creationId xmlns:p14="http://schemas.microsoft.com/office/powerpoint/2010/main" val="224427011"/>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3032910" y="1906262"/>
            <a:ext cx="8330689" cy="1085726"/>
          </a:xfrm>
        </p:spPr>
        <p:txBody>
          <a:bodyPr/>
          <a:lstStyle/>
          <a:p>
            <a:pPr algn="l"/>
            <a:r>
              <a:rPr lang="en-US" sz="4000" b="1" dirty="0">
                <a:solidFill>
                  <a:srgbClr val="C00000"/>
                </a:solidFill>
              </a:rPr>
              <a:t>LETTER OF PERMISSION OR COOPERATION (loc) </a:t>
            </a:r>
            <a:br>
              <a:rPr lang="en-US" sz="4000" b="1" dirty="0">
                <a:solidFill>
                  <a:srgbClr val="FF0000"/>
                </a:solidFill>
              </a:rPr>
            </a:b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3"/>
          <a:stretch>
            <a:fillRect/>
          </a:stretch>
        </p:blipFill>
        <p:spPr>
          <a:xfrm>
            <a:off x="9189026" y="4713926"/>
            <a:ext cx="1719165" cy="796378"/>
          </a:xfrm>
          <a:prstGeom prst="rect">
            <a:avLst/>
          </a:prstGeom>
        </p:spPr>
      </p:pic>
      <p:sp>
        <p:nvSpPr>
          <p:cNvPr id="5" name="Rectangle 4">
            <a:extLst>
              <a:ext uri="{FF2B5EF4-FFF2-40B4-BE49-F238E27FC236}">
                <a16:creationId xmlns:a16="http://schemas.microsoft.com/office/drawing/2014/main" id="{00B444F1-0C82-4412-BA22-00D7B5AC5217}"/>
              </a:ext>
            </a:extLst>
          </p:cNvPr>
          <p:cNvSpPr/>
          <p:nvPr/>
        </p:nvSpPr>
        <p:spPr>
          <a:xfrm>
            <a:off x="3051600" y="2449125"/>
            <a:ext cx="8016535" cy="1138773"/>
          </a:xfrm>
          <a:prstGeom prst="rect">
            <a:avLst/>
          </a:prstGeom>
        </p:spPr>
        <p:txBody>
          <a:bodyPr wrap="square">
            <a:spAutoFit/>
          </a:bodyPr>
          <a:lstStyle/>
          <a:p>
            <a:r>
              <a:rPr lang="en-US" sz="2800" b="1" dirty="0">
                <a:solidFill>
                  <a:srgbClr val="C00000"/>
                </a:solidFill>
                <a:latin typeface="Source Sans Pro" panose="020B0503030403020204" pitchFamily="34" charset="0"/>
                <a:ea typeface="Source Sans Pro" panose="020B0503030403020204" pitchFamily="34" charset="0"/>
              </a:rPr>
              <a:t>When </a:t>
            </a:r>
            <a:r>
              <a:rPr lang="en-US" sz="2800" b="1" dirty="0">
                <a:latin typeface="Source Sans Pro" panose="020B0503030403020204" pitchFamily="34" charset="0"/>
                <a:ea typeface="Source Sans Pro" panose="020B0503030403020204" pitchFamily="34" charset="0"/>
              </a:rPr>
              <a:t>is a Letter of Permission or Cooperation (LOC) required?  </a:t>
            </a:r>
          </a:p>
          <a:p>
            <a:endParaRPr lang="en-US" sz="1200" dirty="0">
              <a:solidFill>
                <a:srgbClr val="C00000"/>
              </a:solidFill>
            </a:endParaRPr>
          </a:p>
        </p:txBody>
      </p:sp>
      <p:sp>
        <p:nvSpPr>
          <p:cNvPr id="6" name="Arrow: Right 5">
            <a:extLst>
              <a:ext uri="{FF2B5EF4-FFF2-40B4-BE49-F238E27FC236}">
                <a16:creationId xmlns:a16="http://schemas.microsoft.com/office/drawing/2014/main" id="{BFB5B118-6888-495D-84DA-8B5F461DC7F3}"/>
              </a:ext>
            </a:extLst>
          </p:cNvPr>
          <p:cNvSpPr/>
          <p:nvPr/>
        </p:nvSpPr>
        <p:spPr>
          <a:xfrm>
            <a:off x="1652997" y="2372956"/>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20</a:t>
            </a:fld>
            <a:endParaRPr lang="en-US"/>
          </a:p>
        </p:txBody>
      </p:sp>
      <p:sp>
        <p:nvSpPr>
          <p:cNvPr id="7" name="AutoShape 2" descr="Elizabeth (Ann) W. Olphie Portrait">
            <a:extLst>
              <a:ext uri="{FF2B5EF4-FFF2-40B4-BE49-F238E27FC236}">
                <a16:creationId xmlns:a16="http://schemas.microsoft.com/office/drawing/2014/main" id="{ABFB0890-F89D-49BD-8772-6FC3F34721B4}"/>
              </a:ext>
            </a:extLst>
          </p:cNvPr>
          <p:cNvSpPr>
            <a:spLocks noChangeAspect="1" noChangeArrowheads="1"/>
          </p:cNvSpPr>
          <p:nvPr/>
        </p:nvSpPr>
        <p:spPr bwMode="auto">
          <a:xfrm>
            <a:off x="4236392" y="3276600"/>
            <a:ext cx="2012008" cy="201200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Rectangle 7">
            <a:extLst>
              <a:ext uri="{FF2B5EF4-FFF2-40B4-BE49-F238E27FC236}">
                <a16:creationId xmlns:a16="http://schemas.microsoft.com/office/drawing/2014/main" id="{9CB0E0B1-C183-4FCC-90DB-77830B3A8AC9}"/>
              </a:ext>
            </a:extLst>
          </p:cNvPr>
          <p:cNvSpPr/>
          <p:nvPr/>
        </p:nvSpPr>
        <p:spPr>
          <a:xfrm>
            <a:off x="3051600" y="3392097"/>
            <a:ext cx="6737658" cy="1477328"/>
          </a:xfrm>
          <a:prstGeom prst="rect">
            <a:avLst/>
          </a:prstGeom>
        </p:spPr>
        <p:txBody>
          <a:bodyPr wrap="square">
            <a:spAutoFit/>
          </a:bodyPr>
          <a:lstStyle/>
          <a:p>
            <a:pPr marL="285750" lvl="0" indent="-285750">
              <a:buFont typeface="Arial" panose="020B0604020202020204" pitchFamily="34" charset="0"/>
              <a:buChar char="•"/>
            </a:pPr>
            <a:r>
              <a:rPr lang="en-US" b="1" dirty="0">
                <a:latin typeface="Source Sans Pro" panose="020B0503030403020204" pitchFamily="34" charset="0"/>
              </a:rPr>
              <a:t>Research conducted by </a:t>
            </a:r>
            <a:r>
              <a:rPr lang="en-US" b="1" dirty="0">
                <a:solidFill>
                  <a:srgbClr val="C00000"/>
                </a:solidFill>
                <a:latin typeface="Source Sans Pro" panose="020B0503030403020204" pitchFamily="34" charset="0"/>
              </a:rPr>
              <a:t>VSU faculty, staff, or students </a:t>
            </a:r>
            <a:r>
              <a:rPr lang="en-US" b="1" dirty="0">
                <a:latin typeface="Source Sans Pro" panose="020B0503030403020204" pitchFamily="34" charset="0"/>
              </a:rPr>
              <a:t>in a </a:t>
            </a:r>
            <a:r>
              <a:rPr lang="en-US" b="1" dirty="0">
                <a:solidFill>
                  <a:srgbClr val="C00000"/>
                </a:solidFill>
                <a:latin typeface="Source Sans Pro" panose="020B0503030403020204" pitchFamily="34" charset="0"/>
              </a:rPr>
              <a:t>foreign </a:t>
            </a:r>
            <a:r>
              <a:rPr lang="en-US" b="1" dirty="0">
                <a:latin typeface="Source Sans Pro" panose="020B0503030403020204" pitchFamily="34" charset="0"/>
              </a:rPr>
              <a:t>country must provide documentation of </a:t>
            </a:r>
            <a:r>
              <a:rPr lang="en-US" b="1" dirty="0">
                <a:solidFill>
                  <a:srgbClr val="C00000"/>
                </a:solidFill>
                <a:latin typeface="Source Sans Pro" panose="020B0503030403020204" pitchFamily="34" charset="0"/>
              </a:rPr>
              <a:t>“local approval”</a:t>
            </a:r>
            <a:r>
              <a:rPr lang="en-US" b="1" dirty="0">
                <a:latin typeface="Source Sans Pro" panose="020B0503030403020204" pitchFamily="34" charset="0"/>
              </a:rPr>
              <a:t> issued by an IRB equivalent authority as well as the name and </a:t>
            </a:r>
            <a:r>
              <a:rPr lang="en-US" b="1" dirty="0">
                <a:solidFill>
                  <a:srgbClr val="C00000"/>
                </a:solidFill>
                <a:latin typeface="Source Sans Pro" panose="020B0503030403020204" pitchFamily="34" charset="0"/>
              </a:rPr>
              <a:t>contact </a:t>
            </a:r>
            <a:r>
              <a:rPr lang="en-US" b="1" dirty="0">
                <a:latin typeface="Source Sans Pro" panose="020B0503030403020204" pitchFamily="34" charset="0"/>
              </a:rPr>
              <a:t>information of the person who will act as the </a:t>
            </a:r>
            <a:r>
              <a:rPr lang="en-US" b="1" dirty="0">
                <a:solidFill>
                  <a:srgbClr val="C00000"/>
                </a:solidFill>
                <a:latin typeface="Source Sans Pro" panose="020B0503030403020204" pitchFamily="34" charset="0"/>
              </a:rPr>
              <a:t>liaison.</a:t>
            </a:r>
            <a:r>
              <a:rPr lang="en-US" b="1" dirty="0">
                <a:latin typeface="Source Sans Pro" panose="020B0503030403020204" pitchFamily="34" charset="0"/>
              </a:rPr>
              <a:t>  </a:t>
            </a:r>
          </a:p>
        </p:txBody>
      </p:sp>
    </p:spTree>
    <p:extLst>
      <p:ext uri="{BB962C8B-B14F-4D97-AF65-F5344CB8AC3E}">
        <p14:creationId xmlns:p14="http://schemas.microsoft.com/office/powerpoint/2010/main" val="1708019299"/>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3353090" y="1493299"/>
            <a:ext cx="5790619" cy="627964"/>
          </a:xfrm>
        </p:spPr>
        <p:txBody>
          <a:bodyPr/>
          <a:lstStyle/>
          <a:p>
            <a:pPr algn="l"/>
            <a:r>
              <a:rPr lang="en-US" sz="4000" b="1" dirty="0">
                <a:solidFill>
                  <a:srgbClr val="C00000"/>
                </a:solidFill>
              </a:rPr>
              <a:t>	IRB Submission </a:t>
            </a: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3"/>
          <a:stretch>
            <a:fillRect/>
          </a:stretch>
        </p:blipFill>
        <p:spPr>
          <a:xfrm>
            <a:off x="9189026" y="4713926"/>
            <a:ext cx="1719165" cy="796378"/>
          </a:xfrm>
          <a:prstGeom prst="rect">
            <a:avLst/>
          </a:prstGeom>
        </p:spPr>
      </p:pic>
      <p:sp>
        <p:nvSpPr>
          <p:cNvPr id="6" name="Arrow: Right 5">
            <a:extLst>
              <a:ext uri="{FF2B5EF4-FFF2-40B4-BE49-F238E27FC236}">
                <a16:creationId xmlns:a16="http://schemas.microsoft.com/office/drawing/2014/main" id="{BFB5B118-6888-495D-84DA-8B5F461DC7F3}"/>
              </a:ext>
            </a:extLst>
          </p:cNvPr>
          <p:cNvSpPr/>
          <p:nvPr/>
        </p:nvSpPr>
        <p:spPr>
          <a:xfrm>
            <a:off x="1662051" y="2028924"/>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21</a:t>
            </a:fld>
            <a:endParaRPr lang="en-US"/>
          </a:p>
        </p:txBody>
      </p:sp>
      <p:sp>
        <p:nvSpPr>
          <p:cNvPr id="15" name="TextBox 14">
            <a:extLst>
              <a:ext uri="{FF2B5EF4-FFF2-40B4-BE49-F238E27FC236}">
                <a16:creationId xmlns:a16="http://schemas.microsoft.com/office/drawing/2014/main" id="{5161DD82-731E-4E6D-BFC7-A29C075775B8}"/>
              </a:ext>
            </a:extLst>
          </p:cNvPr>
          <p:cNvSpPr txBox="1"/>
          <p:nvPr/>
        </p:nvSpPr>
        <p:spPr>
          <a:xfrm>
            <a:off x="3140815" y="2121263"/>
            <a:ext cx="7016435" cy="523220"/>
          </a:xfrm>
          <a:prstGeom prst="rect">
            <a:avLst/>
          </a:prstGeom>
          <a:noFill/>
        </p:spPr>
        <p:txBody>
          <a:bodyPr wrap="square" rtlCol="0">
            <a:spAutoFit/>
          </a:bodyPr>
          <a:lstStyle/>
          <a:p>
            <a:r>
              <a:rPr lang="en-US" sz="2800" b="1" dirty="0">
                <a:solidFill>
                  <a:srgbClr val="C00000"/>
                </a:solidFill>
                <a:latin typeface="Source Sans Pro" panose="020B0503030403020204" pitchFamily="34" charset="0"/>
              </a:rPr>
              <a:t>What </a:t>
            </a:r>
            <a:r>
              <a:rPr lang="en-US" sz="2800" b="1" dirty="0">
                <a:latin typeface="Source Sans Pro" panose="020B0503030403020204" pitchFamily="34" charset="0"/>
              </a:rPr>
              <a:t>do I have to submit?  </a:t>
            </a:r>
          </a:p>
        </p:txBody>
      </p:sp>
      <p:sp>
        <p:nvSpPr>
          <p:cNvPr id="16" name="TextBox 15">
            <a:extLst>
              <a:ext uri="{FF2B5EF4-FFF2-40B4-BE49-F238E27FC236}">
                <a16:creationId xmlns:a16="http://schemas.microsoft.com/office/drawing/2014/main" id="{F7213450-D4A1-4799-AF71-B24FED63751A}"/>
              </a:ext>
            </a:extLst>
          </p:cNvPr>
          <p:cNvSpPr txBox="1"/>
          <p:nvPr/>
        </p:nvSpPr>
        <p:spPr>
          <a:xfrm>
            <a:off x="3213981" y="2644483"/>
            <a:ext cx="6616702" cy="2031325"/>
          </a:xfrm>
          <a:prstGeom prst="rect">
            <a:avLst/>
          </a:prstGeom>
          <a:noFill/>
        </p:spPr>
        <p:txBody>
          <a:bodyPr wrap="square" rtlCol="0">
            <a:spAutoFit/>
          </a:bodyPr>
          <a:lstStyle/>
          <a:p>
            <a:r>
              <a:rPr lang="en-US" b="1" dirty="0">
                <a:latin typeface="Source Sans Pro" panose="020B0503030403020204" pitchFamily="34" charset="0"/>
              </a:rPr>
              <a:t>IRB applications </a:t>
            </a:r>
            <a:r>
              <a:rPr lang="en-US" b="1" dirty="0">
                <a:solidFill>
                  <a:srgbClr val="C00000"/>
                </a:solidFill>
                <a:latin typeface="Source Sans Pro" panose="020B0503030403020204" pitchFamily="34" charset="0"/>
              </a:rPr>
              <a:t>MUST</a:t>
            </a:r>
            <a:r>
              <a:rPr lang="en-US" b="1" dirty="0">
                <a:latin typeface="Source Sans Pro" panose="020B0503030403020204" pitchFamily="34" charset="0"/>
              </a:rPr>
              <a:t> contain the following: </a:t>
            </a:r>
          </a:p>
          <a:p>
            <a:pPr marL="285750" indent="-285750">
              <a:buFont typeface="Arial" panose="020B0604020202020204" pitchFamily="34" charset="0"/>
              <a:buChar char="•"/>
            </a:pPr>
            <a:r>
              <a:rPr lang="en-US" b="1" dirty="0">
                <a:latin typeface="Source Sans Pro" panose="020B0503030403020204" pitchFamily="34" charset="0"/>
              </a:rPr>
              <a:t>Official research </a:t>
            </a:r>
            <a:r>
              <a:rPr lang="en-US" b="1" dirty="0">
                <a:solidFill>
                  <a:srgbClr val="C00000"/>
                </a:solidFill>
                <a:latin typeface="Source Sans Pro" panose="020B0503030403020204" pitchFamily="34" charset="0"/>
              </a:rPr>
              <a:t>title</a:t>
            </a:r>
          </a:p>
          <a:p>
            <a:endParaRPr lang="en-US" b="1" dirty="0">
              <a:latin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rPr>
              <a:t>Researcher’s </a:t>
            </a:r>
            <a:r>
              <a:rPr lang="en-US" b="1" dirty="0">
                <a:solidFill>
                  <a:srgbClr val="C00000"/>
                </a:solidFill>
                <a:latin typeface="Source Sans Pro" panose="020B0503030403020204" pitchFamily="34" charset="0"/>
              </a:rPr>
              <a:t>information</a:t>
            </a:r>
          </a:p>
          <a:p>
            <a:pPr marL="285750" indent="-285750">
              <a:buFont typeface="Arial" panose="020B0604020202020204" pitchFamily="34" charset="0"/>
              <a:buChar char="•"/>
            </a:pPr>
            <a:endParaRPr lang="en-US" b="1" dirty="0">
              <a:solidFill>
                <a:srgbClr val="C00000"/>
              </a:solidFill>
              <a:latin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rPr>
              <a:t>Research project start and end </a:t>
            </a:r>
            <a:r>
              <a:rPr lang="en-US" b="1" dirty="0">
                <a:solidFill>
                  <a:srgbClr val="C00000"/>
                </a:solidFill>
                <a:latin typeface="Source Sans Pro" panose="020B0503030403020204" pitchFamily="34" charset="0"/>
              </a:rPr>
              <a:t>dates</a:t>
            </a:r>
          </a:p>
          <a:p>
            <a:endParaRPr lang="en-US" b="1" dirty="0">
              <a:latin typeface="Source Sans Pro" panose="020B0503030403020204" pitchFamily="34" charset="0"/>
            </a:endParaRPr>
          </a:p>
        </p:txBody>
      </p:sp>
    </p:spTree>
    <p:extLst>
      <p:ext uri="{BB962C8B-B14F-4D97-AF65-F5344CB8AC3E}">
        <p14:creationId xmlns:p14="http://schemas.microsoft.com/office/powerpoint/2010/main" val="376828229"/>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3353090" y="1493299"/>
            <a:ext cx="5790619" cy="627964"/>
          </a:xfrm>
        </p:spPr>
        <p:txBody>
          <a:bodyPr/>
          <a:lstStyle/>
          <a:p>
            <a:pPr algn="l"/>
            <a:r>
              <a:rPr lang="en-US" sz="4000" b="1" dirty="0">
                <a:solidFill>
                  <a:srgbClr val="C00000"/>
                </a:solidFill>
              </a:rPr>
              <a:t>	IRB Submission </a:t>
            </a: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3"/>
          <a:stretch>
            <a:fillRect/>
          </a:stretch>
        </p:blipFill>
        <p:spPr>
          <a:xfrm>
            <a:off x="9189026" y="4713926"/>
            <a:ext cx="1719165" cy="796378"/>
          </a:xfrm>
          <a:prstGeom prst="rect">
            <a:avLst/>
          </a:prstGeom>
        </p:spPr>
      </p:pic>
      <p:sp>
        <p:nvSpPr>
          <p:cNvPr id="6" name="Arrow: Right 5">
            <a:extLst>
              <a:ext uri="{FF2B5EF4-FFF2-40B4-BE49-F238E27FC236}">
                <a16:creationId xmlns:a16="http://schemas.microsoft.com/office/drawing/2014/main" id="{BFB5B118-6888-495D-84DA-8B5F461DC7F3}"/>
              </a:ext>
            </a:extLst>
          </p:cNvPr>
          <p:cNvSpPr/>
          <p:nvPr/>
        </p:nvSpPr>
        <p:spPr>
          <a:xfrm>
            <a:off x="1662051" y="2028924"/>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22</a:t>
            </a:fld>
            <a:endParaRPr lang="en-US"/>
          </a:p>
        </p:txBody>
      </p:sp>
      <p:sp>
        <p:nvSpPr>
          <p:cNvPr id="15" name="TextBox 14">
            <a:extLst>
              <a:ext uri="{FF2B5EF4-FFF2-40B4-BE49-F238E27FC236}">
                <a16:creationId xmlns:a16="http://schemas.microsoft.com/office/drawing/2014/main" id="{5161DD82-731E-4E6D-BFC7-A29C075775B8}"/>
              </a:ext>
            </a:extLst>
          </p:cNvPr>
          <p:cNvSpPr txBox="1"/>
          <p:nvPr/>
        </p:nvSpPr>
        <p:spPr>
          <a:xfrm>
            <a:off x="3140815" y="2121263"/>
            <a:ext cx="7016435" cy="523220"/>
          </a:xfrm>
          <a:prstGeom prst="rect">
            <a:avLst/>
          </a:prstGeom>
          <a:noFill/>
        </p:spPr>
        <p:txBody>
          <a:bodyPr wrap="square" rtlCol="0">
            <a:spAutoFit/>
          </a:bodyPr>
          <a:lstStyle/>
          <a:p>
            <a:r>
              <a:rPr lang="en-US" sz="2800" b="1" dirty="0">
                <a:solidFill>
                  <a:srgbClr val="C00000"/>
                </a:solidFill>
                <a:latin typeface="Source Sans Pro" panose="020B0503030403020204" pitchFamily="34" charset="0"/>
              </a:rPr>
              <a:t>What </a:t>
            </a:r>
            <a:r>
              <a:rPr lang="en-US" sz="2800" b="1" dirty="0">
                <a:latin typeface="Source Sans Pro" panose="020B0503030403020204" pitchFamily="34" charset="0"/>
              </a:rPr>
              <a:t>do I have to submit?  </a:t>
            </a:r>
          </a:p>
        </p:txBody>
      </p:sp>
      <p:sp>
        <p:nvSpPr>
          <p:cNvPr id="16" name="TextBox 15">
            <a:extLst>
              <a:ext uri="{FF2B5EF4-FFF2-40B4-BE49-F238E27FC236}">
                <a16:creationId xmlns:a16="http://schemas.microsoft.com/office/drawing/2014/main" id="{F7213450-D4A1-4799-AF71-B24FED63751A}"/>
              </a:ext>
            </a:extLst>
          </p:cNvPr>
          <p:cNvSpPr txBox="1"/>
          <p:nvPr/>
        </p:nvSpPr>
        <p:spPr>
          <a:xfrm>
            <a:off x="3213981" y="2644483"/>
            <a:ext cx="6616702" cy="2862322"/>
          </a:xfrm>
          <a:prstGeom prst="rect">
            <a:avLst/>
          </a:prstGeom>
          <a:noFill/>
        </p:spPr>
        <p:txBody>
          <a:bodyPr wrap="square" rtlCol="0">
            <a:spAutoFit/>
          </a:bodyPr>
          <a:lstStyle/>
          <a:p>
            <a:r>
              <a:rPr lang="en-US" b="1" dirty="0">
                <a:latin typeface="Source Sans Pro" panose="020B0503030403020204" pitchFamily="34" charset="0"/>
              </a:rPr>
              <a:t>IRB applications </a:t>
            </a:r>
            <a:r>
              <a:rPr lang="en-US" b="1" dirty="0">
                <a:solidFill>
                  <a:srgbClr val="C00000"/>
                </a:solidFill>
                <a:latin typeface="Source Sans Pro" panose="020B0503030403020204" pitchFamily="34" charset="0"/>
              </a:rPr>
              <a:t>MUST</a:t>
            </a:r>
            <a:r>
              <a:rPr lang="en-US" b="1" dirty="0">
                <a:latin typeface="Source Sans Pro" panose="020B0503030403020204" pitchFamily="34" charset="0"/>
              </a:rPr>
              <a:t> contain the following: </a:t>
            </a:r>
          </a:p>
          <a:p>
            <a:pPr marL="285750" indent="-285750">
              <a:buFont typeface="Arial" panose="020B0604020202020204" pitchFamily="34" charset="0"/>
              <a:buChar char="•"/>
            </a:pPr>
            <a:r>
              <a:rPr lang="en-US" b="1" dirty="0">
                <a:latin typeface="Source Sans Pro" panose="020B0503030403020204" pitchFamily="34" charset="0"/>
              </a:rPr>
              <a:t>Minimum/maximum number of </a:t>
            </a:r>
            <a:r>
              <a:rPr lang="en-US" b="1" dirty="0">
                <a:solidFill>
                  <a:srgbClr val="C00000"/>
                </a:solidFill>
                <a:latin typeface="Source Sans Pro" panose="020B0503030403020204" pitchFamily="34" charset="0"/>
              </a:rPr>
              <a:t>participants</a:t>
            </a:r>
          </a:p>
          <a:p>
            <a:r>
              <a:rPr lang="en-US" b="1" dirty="0">
                <a:latin typeface="Source Sans Pro" panose="020B0503030403020204" pitchFamily="34" charset="0"/>
              </a:rPr>
              <a:t> </a:t>
            </a:r>
          </a:p>
          <a:p>
            <a:pPr marL="285750" indent="-285750">
              <a:buFont typeface="Arial" panose="020B0604020202020204" pitchFamily="34" charset="0"/>
              <a:buChar char="•"/>
            </a:pPr>
            <a:r>
              <a:rPr lang="en-US" b="1" dirty="0">
                <a:latin typeface="Source Sans Pro" panose="020B0503030403020204" pitchFamily="34" charset="0"/>
              </a:rPr>
              <a:t>Supervising </a:t>
            </a:r>
            <a:r>
              <a:rPr lang="en-US" b="1" dirty="0">
                <a:solidFill>
                  <a:srgbClr val="C00000"/>
                </a:solidFill>
                <a:latin typeface="Source Sans Pro" panose="020B0503030403020204" pitchFamily="34" charset="0"/>
              </a:rPr>
              <a:t>faculty</a:t>
            </a:r>
            <a:r>
              <a:rPr lang="en-US" b="1" dirty="0">
                <a:latin typeface="Source Sans Pro" panose="020B0503030403020204" pitchFamily="34" charset="0"/>
              </a:rPr>
              <a:t> information </a:t>
            </a:r>
          </a:p>
          <a:p>
            <a:pPr marL="742950" lvl="1" indent="-285750">
              <a:buFont typeface="Arial" panose="020B0604020202020204" pitchFamily="34" charset="0"/>
              <a:buChar char="•"/>
            </a:pPr>
            <a:r>
              <a:rPr lang="en-US" b="1" dirty="0">
                <a:latin typeface="Source Sans Pro" panose="020B0503030403020204" pitchFamily="34" charset="0"/>
              </a:rPr>
              <a:t>Dissertation member’s </a:t>
            </a:r>
            <a:r>
              <a:rPr lang="en-US" b="1" dirty="0">
                <a:solidFill>
                  <a:srgbClr val="C00000"/>
                </a:solidFill>
                <a:latin typeface="Source Sans Pro" panose="020B0503030403020204" pitchFamily="34" charset="0"/>
              </a:rPr>
              <a:t>name</a:t>
            </a:r>
          </a:p>
          <a:p>
            <a:pPr marL="742950" lvl="1" indent="-285750">
              <a:buFont typeface="Arial" panose="020B0604020202020204" pitchFamily="34" charset="0"/>
              <a:buChar char="•"/>
            </a:pPr>
            <a:endParaRPr lang="en-US" b="1" dirty="0">
              <a:solidFill>
                <a:srgbClr val="C00000"/>
              </a:solidFill>
              <a:latin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rPr>
              <a:t>YES/NO </a:t>
            </a:r>
            <a:r>
              <a:rPr lang="en-US" b="1" dirty="0">
                <a:solidFill>
                  <a:srgbClr val="C00000"/>
                </a:solidFill>
                <a:latin typeface="Source Sans Pro" panose="020B0503030403020204" pitchFamily="34" charset="0"/>
              </a:rPr>
              <a:t>questions</a:t>
            </a:r>
            <a:r>
              <a:rPr lang="en-US" b="1" dirty="0">
                <a:latin typeface="Source Sans Pro" panose="020B0503030403020204" pitchFamily="34" charset="0"/>
              </a:rPr>
              <a:t> answered (page #1)</a:t>
            </a:r>
          </a:p>
          <a:p>
            <a:pPr lvl="1"/>
            <a:endParaRPr lang="en-US" b="1" dirty="0">
              <a:solidFill>
                <a:srgbClr val="C00000"/>
              </a:solidFill>
              <a:latin typeface="Source Sans Pro" panose="020B0503030403020204" pitchFamily="34" charset="0"/>
            </a:endParaRPr>
          </a:p>
          <a:p>
            <a:pPr lvl="1"/>
            <a:endParaRPr lang="en-US" b="1" dirty="0">
              <a:solidFill>
                <a:srgbClr val="C00000"/>
              </a:solidFill>
              <a:latin typeface="Source Sans Pro" panose="020B0503030403020204" pitchFamily="34" charset="0"/>
            </a:endParaRPr>
          </a:p>
          <a:p>
            <a:endParaRPr lang="en-US" b="1" dirty="0">
              <a:latin typeface="Source Sans Pro" panose="020B0503030403020204" pitchFamily="34" charset="0"/>
            </a:endParaRPr>
          </a:p>
        </p:txBody>
      </p:sp>
    </p:spTree>
    <p:extLst>
      <p:ext uri="{BB962C8B-B14F-4D97-AF65-F5344CB8AC3E}">
        <p14:creationId xmlns:p14="http://schemas.microsoft.com/office/powerpoint/2010/main" val="4162835124"/>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3353090" y="1493299"/>
            <a:ext cx="5790619" cy="627964"/>
          </a:xfrm>
        </p:spPr>
        <p:txBody>
          <a:bodyPr/>
          <a:lstStyle/>
          <a:p>
            <a:pPr algn="l"/>
            <a:r>
              <a:rPr lang="en-US" sz="4000" b="1" dirty="0">
                <a:solidFill>
                  <a:srgbClr val="C00000"/>
                </a:solidFill>
              </a:rPr>
              <a:t>	IRB Submission </a:t>
            </a: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3"/>
          <a:stretch>
            <a:fillRect/>
          </a:stretch>
        </p:blipFill>
        <p:spPr>
          <a:xfrm>
            <a:off x="9189026" y="4713926"/>
            <a:ext cx="1719165" cy="796378"/>
          </a:xfrm>
          <a:prstGeom prst="rect">
            <a:avLst/>
          </a:prstGeom>
        </p:spPr>
      </p:pic>
      <p:sp>
        <p:nvSpPr>
          <p:cNvPr id="6" name="Arrow: Right 5">
            <a:extLst>
              <a:ext uri="{FF2B5EF4-FFF2-40B4-BE49-F238E27FC236}">
                <a16:creationId xmlns:a16="http://schemas.microsoft.com/office/drawing/2014/main" id="{BFB5B118-6888-495D-84DA-8B5F461DC7F3}"/>
              </a:ext>
            </a:extLst>
          </p:cNvPr>
          <p:cNvSpPr/>
          <p:nvPr/>
        </p:nvSpPr>
        <p:spPr>
          <a:xfrm>
            <a:off x="1662051" y="2028924"/>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23</a:t>
            </a:fld>
            <a:endParaRPr lang="en-US"/>
          </a:p>
        </p:txBody>
      </p:sp>
      <p:sp>
        <p:nvSpPr>
          <p:cNvPr id="15" name="TextBox 14">
            <a:extLst>
              <a:ext uri="{FF2B5EF4-FFF2-40B4-BE49-F238E27FC236}">
                <a16:creationId xmlns:a16="http://schemas.microsoft.com/office/drawing/2014/main" id="{5161DD82-731E-4E6D-BFC7-A29C075775B8}"/>
              </a:ext>
            </a:extLst>
          </p:cNvPr>
          <p:cNvSpPr txBox="1"/>
          <p:nvPr/>
        </p:nvSpPr>
        <p:spPr>
          <a:xfrm>
            <a:off x="3140815" y="2121263"/>
            <a:ext cx="7016435" cy="523220"/>
          </a:xfrm>
          <a:prstGeom prst="rect">
            <a:avLst/>
          </a:prstGeom>
          <a:noFill/>
        </p:spPr>
        <p:txBody>
          <a:bodyPr wrap="square" rtlCol="0">
            <a:spAutoFit/>
          </a:bodyPr>
          <a:lstStyle/>
          <a:p>
            <a:r>
              <a:rPr lang="en-US" sz="2800" b="1" dirty="0">
                <a:solidFill>
                  <a:srgbClr val="C00000"/>
                </a:solidFill>
                <a:latin typeface="Source Sans Pro" panose="020B0503030403020204" pitchFamily="34" charset="0"/>
              </a:rPr>
              <a:t>What </a:t>
            </a:r>
            <a:r>
              <a:rPr lang="en-US" sz="2800" b="1" dirty="0">
                <a:latin typeface="Source Sans Pro" panose="020B0503030403020204" pitchFamily="34" charset="0"/>
              </a:rPr>
              <a:t>do I have to submit?  </a:t>
            </a:r>
          </a:p>
        </p:txBody>
      </p:sp>
      <p:sp>
        <p:nvSpPr>
          <p:cNvPr id="16" name="TextBox 15">
            <a:extLst>
              <a:ext uri="{FF2B5EF4-FFF2-40B4-BE49-F238E27FC236}">
                <a16:creationId xmlns:a16="http://schemas.microsoft.com/office/drawing/2014/main" id="{F7213450-D4A1-4799-AF71-B24FED63751A}"/>
              </a:ext>
            </a:extLst>
          </p:cNvPr>
          <p:cNvSpPr txBox="1"/>
          <p:nvPr/>
        </p:nvSpPr>
        <p:spPr>
          <a:xfrm>
            <a:off x="3213981" y="2644483"/>
            <a:ext cx="6616702" cy="2862322"/>
          </a:xfrm>
          <a:prstGeom prst="rect">
            <a:avLst/>
          </a:prstGeom>
          <a:noFill/>
        </p:spPr>
        <p:txBody>
          <a:bodyPr wrap="square" rtlCol="0">
            <a:spAutoFit/>
          </a:bodyPr>
          <a:lstStyle/>
          <a:p>
            <a:r>
              <a:rPr lang="en-US" b="1" dirty="0">
                <a:latin typeface="Source Sans Pro" panose="020B0503030403020204" pitchFamily="34" charset="0"/>
              </a:rPr>
              <a:t>IRB applications </a:t>
            </a:r>
            <a:r>
              <a:rPr lang="en-US" b="1" dirty="0">
                <a:solidFill>
                  <a:srgbClr val="C00000"/>
                </a:solidFill>
                <a:latin typeface="Source Sans Pro" panose="020B0503030403020204" pitchFamily="34" charset="0"/>
              </a:rPr>
              <a:t>MUST</a:t>
            </a:r>
            <a:r>
              <a:rPr lang="en-US" b="1" dirty="0">
                <a:latin typeface="Source Sans Pro" panose="020B0503030403020204" pitchFamily="34" charset="0"/>
              </a:rPr>
              <a:t> contain the following: </a:t>
            </a:r>
            <a:endParaRPr lang="en-US" b="1" dirty="0">
              <a:solidFill>
                <a:srgbClr val="C00000"/>
              </a:solidFill>
              <a:latin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rPr>
              <a:t>Research </a:t>
            </a:r>
            <a:r>
              <a:rPr lang="en-US" b="1" dirty="0">
                <a:solidFill>
                  <a:srgbClr val="C00000"/>
                </a:solidFill>
                <a:latin typeface="Source Sans Pro" panose="020B0503030403020204" pitchFamily="34" charset="0"/>
              </a:rPr>
              <a:t>category</a:t>
            </a:r>
            <a:r>
              <a:rPr lang="en-US" b="1" dirty="0">
                <a:latin typeface="Source Sans Pro" panose="020B0503030403020204" pitchFamily="34" charset="0"/>
              </a:rPr>
              <a:t> selected (page #2)</a:t>
            </a:r>
          </a:p>
          <a:p>
            <a:endParaRPr lang="en-US" b="1" dirty="0">
              <a:latin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rPr>
              <a:t>Complete responses to the IRB </a:t>
            </a:r>
            <a:r>
              <a:rPr lang="en-US" b="1" dirty="0">
                <a:solidFill>
                  <a:srgbClr val="C00000"/>
                </a:solidFill>
                <a:latin typeface="Source Sans Pro" panose="020B0503030403020204" pitchFamily="34" charset="0"/>
              </a:rPr>
              <a:t>questions</a:t>
            </a:r>
            <a:r>
              <a:rPr lang="en-US" b="1" dirty="0">
                <a:latin typeface="Source Sans Pro" panose="020B0503030403020204" pitchFamily="34" charset="0"/>
              </a:rPr>
              <a:t> (page #3)</a:t>
            </a:r>
          </a:p>
          <a:p>
            <a:pPr marL="285750" indent="-285750">
              <a:buFont typeface="Arial" panose="020B0604020202020204" pitchFamily="34" charset="0"/>
              <a:buChar char="•"/>
            </a:pPr>
            <a:endParaRPr lang="en-US" b="1" dirty="0">
              <a:latin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rPr>
              <a:t>Required </a:t>
            </a:r>
            <a:r>
              <a:rPr lang="en-US" b="1" dirty="0">
                <a:solidFill>
                  <a:srgbClr val="C00000"/>
                </a:solidFill>
                <a:latin typeface="Source Sans Pro" panose="020B0503030403020204" pitchFamily="34" charset="0"/>
              </a:rPr>
              <a:t>signatures</a:t>
            </a:r>
            <a:r>
              <a:rPr lang="en-US" b="1" dirty="0">
                <a:latin typeface="Source Sans Pro" panose="020B0503030403020204" pitchFamily="34" charset="0"/>
              </a:rPr>
              <a:t> (DocuSign permitted)</a:t>
            </a:r>
          </a:p>
          <a:p>
            <a:pPr marL="285750" indent="-285750">
              <a:buFont typeface="Arial" panose="020B0604020202020204" pitchFamily="34" charset="0"/>
              <a:buChar char="•"/>
            </a:pPr>
            <a:endParaRPr lang="en-US" b="1" dirty="0">
              <a:solidFill>
                <a:srgbClr val="C00000"/>
              </a:solidFill>
              <a:latin typeface="Source Sans Pro" panose="020B0503030403020204" pitchFamily="34" charset="0"/>
            </a:endParaRPr>
          </a:p>
          <a:p>
            <a:pPr marL="285750" indent="-285750">
              <a:buFont typeface="Arial" panose="020B0604020202020204" pitchFamily="34" charset="0"/>
              <a:buChar char="•"/>
            </a:pPr>
            <a:endParaRPr lang="en-US" b="1" dirty="0">
              <a:solidFill>
                <a:srgbClr val="C00000"/>
              </a:solidFill>
              <a:latin typeface="Source Sans Pro" panose="020B0503030403020204" pitchFamily="34" charset="0"/>
            </a:endParaRPr>
          </a:p>
          <a:p>
            <a:pPr lvl="1"/>
            <a:endParaRPr lang="en-US" b="1" dirty="0">
              <a:solidFill>
                <a:srgbClr val="C00000"/>
              </a:solidFill>
              <a:latin typeface="Source Sans Pro" panose="020B0503030403020204" pitchFamily="34" charset="0"/>
            </a:endParaRPr>
          </a:p>
          <a:p>
            <a:endParaRPr lang="en-US" b="1" dirty="0">
              <a:latin typeface="Source Sans Pro" panose="020B0503030403020204" pitchFamily="34" charset="0"/>
            </a:endParaRPr>
          </a:p>
        </p:txBody>
      </p:sp>
    </p:spTree>
    <p:extLst>
      <p:ext uri="{BB962C8B-B14F-4D97-AF65-F5344CB8AC3E}">
        <p14:creationId xmlns:p14="http://schemas.microsoft.com/office/powerpoint/2010/main" val="2945417057"/>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3353090" y="1493299"/>
            <a:ext cx="5790619" cy="627964"/>
          </a:xfrm>
        </p:spPr>
        <p:txBody>
          <a:bodyPr/>
          <a:lstStyle/>
          <a:p>
            <a:pPr algn="l"/>
            <a:r>
              <a:rPr lang="en-US" sz="4000" b="1" dirty="0">
                <a:solidFill>
                  <a:srgbClr val="C00000"/>
                </a:solidFill>
              </a:rPr>
              <a:t>	IRB Submission </a:t>
            </a: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3"/>
          <a:stretch>
            <a:fillRect/>
          </a:stretch>
        </p:blipFill>
        <p:spPr>
          <a:xfrm>
            <a:off x="9189026" y="4713926"/>
            <a:ext cx="1719165" cy="796378"/>
          </a:xfrm>
          <a:prstGeom prst="rect">
            <a:avLst/>
          </a:prstGeom>
        </p:spPr>
      </p:pic>
      <p:sp>
        <p:nvSpPr>
          <p:cNvPr id="6" name="Arrow: Right 5">
            <a:extLst>
              <a:ext uri="{FF2B5EF4-FFF2-40B4-BE49-F238E27FC236}">
                <a16:creationId xmlns:a16="http://schemas.microsoft.com/office/drawing/2014/main" id="{BFB5B118-6888-495D-84DA-8B5F461DC7F3}"/>
              </a:ext>
            </a:extLst>
          </p:cNvPr>
          <p:cNvSpPr/>
          <p:nvPr/>
        </p:nvSpPr>
        <p:spPr>
          <a:xfrm>
            <a:off x="1662051" y="2028924"/>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24</a:t>
            </a:fld>
            <a:endParaRPr lang="en-US"/>
          </a:p>
        </p:txBody>
      </p:sp>
      <p:sp>
        <p:nvSpPr>
          <p:cNvPr id="15" name="TextBox 14">
            <a:extLst>
              <a:ext uri="{FF2B5EF4-FFF2-40B4-BE49-F238E27FC236}">
                <a16:creationId xmlns:a16="http://schemas.microsoft.com/office/drawing/2014/main" id="{5161DD82-731E-4E6D-BFC7-A29C075775B8}"/>
              </a:ext>
            </a:extLst>
          </p:cNvPr>
          <p:cNvSpPr txBox="1"/>
          <p:nvPr/>
        </p:nvSpPr>
        <p:spPr>
          <a:xfrm>
            <a:off x="3140815" y="2121263"/>
            <a:ext cx="7767376" cy="523220"/>
          </a:xfrm>
          <a:prstGeom prst="rect">
            <a:avLst/>
          </a:prstGeom>
          <a:noFill/>
        </p:spPr>
        <p:txBody>
          <a:bodyPr wrap="square" rtlCol="0">
            <a:spAutoFit/>
          </a:bodyPr>
          <a:lstStyle/>
          <a:p>
            <a:r>
              <a:rPr lang="en-US" sz="2800" b="1" dirty="0">
                <a:solidFill>
                  <a:srgbClr val="C00000"/>
                </a:solidFill>
                <a:latin typeface="Source Sans Pro" panose="020B0503030403020204" pitchFamily="34" charset="0"/>
              </a:rPr>
              <a:t>What </a:t>
            </a:r>
            <a:r>
              <a:rPr lang="en-US" sz="2800" b="1" dirty="0">
                <a:latin typeface="Source Sans Pro" panose="020B0503030403020204" pitchFamily="34" charset="0"/>
              </a:rPr>
              <a:t>do I have to attach to the IRB submission?  </a:t>
            </a:r>
          </a:p>
        </p:txBody>
      </p:sp>
      <p:sp>
        <p:nvSpPr>
          <p:cNvPr id="16" name="TextBox 15">
            <a:extLst>
              <a:ext uri="{FF2B5EF4-FFF2-40B4-BE49-F238E27FC236}">
                <a16:creationId xmlns:a16="http://schemas.microsoft.com/office/drawing/2014/main" id="{F7213450-D4A1-4799-AF71-B24FED63751A}"/>
              </a:ext>
            </a:extLst>
          </p:cNvPr>
          <p:cNvSpPr txBox="1"/>
          <p:nvPr/>
        </p:nvSpPr>
        <p:spPr>
          <a:xfrm>
            <a:off x="3213981" y="2644483"/>
            <a:ext cx="6616702" cy="3139321"/>
          </a:xfrm>
          <a:prstGeom prst="rect">
            <a:avLst/>
          </a:prstGeom>
          <a:noFill/>
        </p:spPr>
        <p:txBody>
          <a:bodyPr wrap="square" rtlCol="0">
            <a:spAutoFit/>
          </a:bodyPr>
          <a:lstStyle/>
          <a:p>
            <a:r>
              <a:rPr lang="en-US" b="1" dirty="0">
                <a:latin typeface="Source Sans Pro" panose="020B0503030403020204" pitchFamily="34" charset="0"/>
              </a:rPr>
              <a:t>IRB applications </a:t>
            </a:r>
            <a:r>
              <a:rPr lang="en-US" b="1" dirty="0">
                <a:solidFill>
                  <a:srgbClr val="C00000"/>
                </a:solidFill>
                <a:latin typeface="Source Sans Pro" panose="020B0503030403020204" pitchFamily="34" charset="0"/>
              </a:rPr>
              <a:t>MUST</a:t>
            </a:r>
            <a:r>
              <a:rPr lang="en-US" b="1" dirty="0">
                <a:latin typeface="Source Sans Pro" panose="020B0503030403020204" pitchFamily="34" charset="0"/>
              </a:rPr>
              <a:t> have the following attached:  </a:t>
            </a:r>
          </a:p>
          <a:p>
            <a:pPr marL="285750" indent="-285750">
              <a:buFont typeface="Arial" panose="020B0604020202020204" pitchFamily="34" charset="0"/>
              <a:buChar char="•"/>
            </a:pPr>
            <a:r>
              <a:rPr lang="en-US" b="1" dirty="0">
                <a:latin typeface="Source Sans Pro" panose="020B0503030403020204" pitchFamily="34" charset="0"/>
              </a:rPr>
              <a:t>Letter of Cooperation/Permission </a:t>
            </a:r>
            <a:r>
              <a:rPr lang="en-US" b="1" dirty="0">
                <a:solidFill>
                  <a:srgbClr val="C00000"/>
                </a:solidFill>
                <a:latin typeface="Source Sans Pro" panose="020B0503030403020204" pitchFamily="34" charset="0"/>
              </a:rPr>
              <a:t>(LOC) </a:t>
            </a:r>
          </a:p>
          <a:p>
            <a:pPr marL="285750" indent="-285750">
              <a:buFont typeface="Arial" panose="020B0604020202020204" pitchFamily="34" charset="0"/>
              <a:buChar char="•"/>
            </a:pPr>
            <a:endParaRPr lang="en-US" b="1" dirty="0">
              <a:latin typeface="Source Sans Pro" panose="020B0503030403020204" pitchFamily="34" charset="0"/>
            </a:endParaRPr>
          </a:p>
          <a:p>
            <a:pPr marL="285750" indent="-285750">
              <a:buFont typeface="Arial" panose="020B0604020202020204" pitchFamily="34" charset="0"/>
              <a:buChar char="•"/>
            </a:pPr>
            <a:r>
              <a:rPr lang="en-US" b="1" dirty="0" err="1">
                <a:latin typeface="Source Sans Pro" panose="020B0503030403020204" pitchFamily="34" charset="0"/>
              </a:rPr>
              <a:t>CitiProgram</a:t>
            </a:r>
            <a:r>
              <a:rPr lang="en-US" b="1" dirty="0">
                <a:latin typeface="Source Sans Pro" panose="020B0503030403020204" pitchFamily="34" charset="0"/>
              </a:rPr>
              <a:t> Score </a:t>
            </a:r>
            <a:r>
              <a:rPr lang="en-US" b="1" dirty="0">
                <a:solidFill>
                  <a:srgbClr val="C00000"/>
                </a:solidFill>
                <a:latin typeface="Source Sans Pro" panose="020B0503030403020204" pitchFamily="34" charset="0"/>
              </a:rPr>
              <a:t>Report</a:t>
            </a:r>
          </a:p>
          <a:p>
            <a:pPr marL="285750" indent="-285750">
              <a:buFont typeface="Arial" panose="020B0604020202020204" pitchFamily="34" charset="0"/>
              <a:buChar char="•"/>
            </a:pPr>
            <a:endParaRPr lang="en-US" b="1" dirty="0">
              <a:latin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rPr>
              <a:t>Informed </a:t>
            </a:r>
            <a:r>
              <a:rPr lang="en-US" b="1" dirty="0">
                <a:solidFill>
                  <a:srgbClr val="C00000"/>
                </a:solidFill>
                <a:latin typeface="Source Sans Pro" panose="020B0503030403020204" pitchFamily="34" charset="0"/>
              </a:rPr>
              <a:t>consent,</a:t>
            </a:r>
            <a:r>
              <a:rPr lang="en-US" b="1" dirty="0">
                <a:latin typeface="Source Sans Pro" panose="020B0503030403020204" pitchFamily="34" charset="0"/>
              </a:rPr>
              <a:t> assent, and/or research statement</a:t>
            </a:r>
          </a:p>
          <a:p>
            <a:pPr marL="285750" indent="-285750">
              <a:buFont typeface="Arial" panose="020B0604020202020204" pitchFamily="34" charset="0"/>
              <a:buChar char="•"/>
            </a:pPr>
            <a:endParaRPr lang="en-US" b="1" dirty="0">
              <a:latin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rPr>
              <a:t>Data collection </a:t>
            </a:r>
            <a:r>
              <a:rPr lang="en-US" b="1" dirty="0">
                <a:solidFill>
                  <a:srgbClr val="C00000"/>
                </a:solidFill>
                <a:latin typeface="Source Sans Pro" panose="020B0503030403020204" pitchFamily="34" charset="0"/>
              </a:rPr>
              <a:t>instruments</a:t>
            </a:r>
            <a:r>
              <a:rPr lang="en-US" b="1" dirty="0">
                <a:latin typeface="Source Sans Pro" panose="020B0503030403020204" pitchFamily="34" charset="0"/>
              </a:rPr>
              <a:t> </a:t>
            </a:r>
          </a:p>
          <a:p>
            <a:pPr marL="285750" indent="-285750">
              <a:buFont typeface="Arial" panose="020B0604020202020204" pitchFamily="34" charset="0"/>
              <a:buChar char="•"/>
            </a:pPr>
            <a:endParaRPr lang="en-US" b="1" dirty="0">
              <a:latin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rPr>
              <a:t>Survey, interview, and/or focus group </a:t>
            </a:r>
            <a:r>
              <a:rPr lang="en-US" b="1" dirty="0">
                <a:solidFill>
                  <a:srgbClr val="C00000"/>
                </a:solidFill>
                <a:latin typeface="Source Sans Pro" panose="020B0503030403020204" pitchFamily="34" charset="0"/>
              </a:rPr>
              <a:t>questions</a:t>
            </a:r>
            <a:r>
              <a:rPr lang="en-US" b="1" dirty="0">
                <a:latin typeface="Source Sans Pro" panose="020B0503030403020204" pitchFamily="34" charset="0"/>
              </a:rPr>
              <a:t> and </a:t>
            </a:r>
            <a:r>
              <a:rPr lang="en-US" b="1" dirty="0">
                <a:solidFill>
                  <a:srgbClr val="C00000"/>
                </a:solidFill>
                <a:latin typeface="Source Sans Pro" panose="020B0503030403020204" pitchFamily="34" charset="0"/>
              </a:rPr>
              <a:t>Qualtrics</a:t>
            </a:r>
            <a:r>
              <a:rPr lang="en-US" b="1" dirty="0">
                <a:latin typeface="Source Sans Pro" panose="020B0503030403020204" pitchFamily="34" charset="0"/>
              </a:rPr>
              <a:t> survey </a:t>
            </a:r>
            <a:r>
              <a:rPr lang="en-US" b="1" dirty="0">
                <a:solidFill>
                  <a:srgbClr val="C00000"/>
                </a:solidFill>
                <a:latin typeface="Source Sans Pro" panose="020B0503030403020204" pitchFamily="34" charset="0"/>
              </a:rPr>
              <a:t>link</a:t>
            </a:r>
          </a:p>
        </p:txBody>
      </p:sp>
    </p:spTree>
    <p:extLst>
      <p:ext uri="{BB962C8B-B14F-4D97-AF65-F5344CB8AC3E}">
        <p14:creationId xmlns:p14="http://schemas.microsoft.com/office/powerpoint/2010/main" val="495724905"/>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2844747" y="1838360"/>
            <a:ext cx="10791731" cy="627964"/>
          </a:xfrm>
        </p:spPr>
        <p:txBody>
          <a:bodyPr/>
          <a:lstStyle/>
          <a:p>
            <a:pPr algn="l"/>
            <a:r>
              <a:rPr lang="en-US" sz="4000" b="1" dirty="0">
                <a:solidFill>
                  <a:srgbClr val="C00000"/>
                </a:solidFill>
              </a:rPr>
              <a:t>THANK YOU FOR YOUR TIME </a:t>
            </a:r>
            <a:br>
              <a:rPr lang="en-US" sz="4000" b="1" dirty="0">
                <a:solidFill>
                  <a:srgbClr val="C00000"/>
                </a:solidFill>
              </a:rPr>
            </a:br>
            <a:r>
              <a:rPr lang="en-US" sz="4000" b="1" dirty="0">
                <a:solidFill>
                  <a:srgbClr val="C00000"/>
                </a:solidFill>
              </a:rPr>
              <a:t>and attention!</a:t>
            </a: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3"/>
          <a:stretch>
            <a:fillRect/>
          </a:stretch>
        </p:blipFill>
        <p:spPr>
          <a:xfrm>
            <a:off x="9189026" y="4713926"/>
            <a:ext cx="1719165" cy="796378"/>
          </a:xfrm>
          <a:prstGeom prst="rect">
            <a:avLst/>
          </a:prstGeom>
        </p:spPr>
      </p:pic>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25</a:t>
            </a:fld>
            <a:endParaRPr lang="en-US"/>
          </a:p>
        </p:txBody>
      </p:sp>
      <p:sp>
        <p:nvSpPr>
          <p:cNvPr id="7" name="AutoShape 2" descr="Elizabeth (Ann) W. Olphie Portrait">
            <a:extLst>
              <a:ext uri="{FF2B5EF4-FFF2-40B4-BE49-F238E27FC236}">
                <a16:creationId xmlns:a16="http://schemas.microsoft.com/office/drawing/2014/main" id="{ABFB0890-F89D-49BD-8772-6FC3F34721B4}"/>
              </a:ext>
            </a:extLst>
          </p:cNvPr>
          <p:cNvSpPr>
            <a:spLocks noChangeAspect="1" noChangeArrowheads="1"/>
          </p:cNvSpPr>
          <p:nvPr/>
        </p:nvSpPr>
        <p:spPr bwMode="auto">
          <a:xfrm>
            <a:off x="4236392" y="3276600"/>
            <a:ext cx="2012008" cy="201200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TextBox 9">
            <a:extLst>
              <a:ext uri="{FF2B5EF4-FFF2-40B4-BE49-F238E27FC236}">
                <a16:creationId xmlns:a16="http://schemas.microsoft.com/office/drawing/2014/main" id="{B7DEB038-55C2-4F6E-87E7-774194E03825}"/>
              </a:ext>
            </a:extLst>
          </p:cNvPr>
          <p:cNvSpPr txBox="1"/>
          <p:nvPr/>
        </p:nvSpPr>
        <p:spPr>
          <a:xfrm>
            <a:off x="2943146" y="2528278"/>
            <a:ext cx="7595857" cy="2308324"/>
          </a:xfrm>
          <a:prstGeom prst="rect">
            <a:avLst/>
          </a:prstGeom>
          <a:noFill/>
        </p:spPr>
        <p:txBody>
          <a:bodyPr wrap="square" rtlCol="0">
            <a:spAutoFit/>
          </a:bodyPr>
          <a:lstStyle/>
          <a:p>
            <a:pPr marL="285750" indent="-285750">
              <a:buFont typeface="Arial" panose="020B0604020202020204" pitchFamily="34" charset="0"/>
              <a:buChar char="•"/>
            </a:pPr>
            <a:r>
              <a:rPr lang="en-US" b="1" dirty="0">
                <a:latin typeface="Source Sans Pro" panose="020B0503030403020204" pitchFamily="34" charset="0"/>
              </a:rPr>
              <a:t>If you’re </a:t>
            </a:r>
            <a:r>
              <a:rPr lang="en-US" b="1" dirty="0">
                <a:solidFill>
                  <a:srgbClr val="C00000"/>
                </a:solidFill>
                <a:latin typeface="Source Sans Pro" panose="020B0503030403020204" pitchFamily="34" charset="0"/>
              </a:rPr>
              <a:t>unsure</a:t>
            </a:r>
            <a:r>
              <a:rPr lang="en-US" b="1" dirty="0">
                <a:latin typeface="Source Sans Pro" panose="020B0503030403020204" pitchFamily="34" charset="0"/>
              </a:rPr>
              <a:t> about which application to submit, the category to choose, or consent form to use – </a:t>
            </a:r>
            <a:r>
              <a:rPr lang="en-US" b="1" dirty="0">
                <a:solidFill>
                  <a:srgbClr val="C00000"/>
                </a:solidFill>
                <a:latin typeface="Source Sans Pro" panose="020B0503030403020204" pitchFamily="34" charset="0"/>
              </a:rPr>
              <a:t>email me.  </a:t>
            </a:r>
          </a:p>
          <a:p>
            <a:endParaRPr lang="en-US" b="1" dirty="0">
              <a:latin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rPr>
              <a:t>If this presentation is way </a:t>
            </a:r>
            <a:r>
              <a:rPr lang="en-US" b="1" dirty="0">
                <a:solidFill>
                  <a:srgbClr val="C00000"/>
                </a:solidFill>
                <a:latin typeface="Source Sans Pro" panose="020B0503030403020204" pitchFamily="34" charset="0"/>
              </a:rPr>
              <a:t>too much </a:t>
            </a:r>
            <a:r>
              <a:rPr lang="en-US" b="1" dirty="0">
                <a:latin typeface="Source Sans Pro" panose="020B0503030403020204" pitchFamily="34" charset="0"/>
              </a:rPr>
              <a:t>information and you are now completely confused – </a:t>
            </a:r>
            <a:r>
              <a:rPr lang="en-US" b="1" dirty="0">
                <a:solidFill>
                  <a:srgbClr val="C00000"/>
                </a:solidFill>
                <a:latin typeface="Source Sans Pro" panose="020B0503030403020204" pitchFamily="34" charset="0"/>
              </a:rPr>
              <a:t>email me.  </a:t>
            </a:r>
          </a:p>
          <a:p>
            <a:endParaRPr lang="en-US" b="1" dirty="0">
              <a:latin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rPr>
              <a:t>All completed </a:t>
            </a:r>
            <a:r>
              <a:rPr lang="en-US" b="1" dirty="0">
                <a:solidFill>
                  <a:srgbClr val="C00000"/>
                </a:solidFill>
                <a:latin typeface="Source Sans Pro" panose="020B0503030403020204" pitchFamily="34" charset="0"/>
              </a:rPr>
              <a:t>protocols</a:t>
            </a:r>
            <a:r>
              <a:rPr lang="en-US" b="1" dirty="0">
                <a:latin typeface="Source Sans Pro" panose="020B0503030403020204" pitchFamily="34" charset="0"/>
              </a:rPr>
              <a:t> must be emailed to Tina Wright at </a:t>
            </a:r>
            <a:r>
              <a:rPr lang="en-US" b="1" dirty="0">
                <a:solidFill>
                  <a:srgbClr val="0070C0"/>
                </a:solidFill>
                <a:latin typeface="Source Sans Pro" panose="020B0503030403020204" pitchFamily="34" charset="0"/>
                <a:hlinkClick r:id="rId4">
                  <a:extLst>
                    <a:ext uri="{A12FA001-AC4F-418D-AE19-62706E023703}">
                      <ahyp:hlinkClr xmlns:ahyp="http://schemas.microsoft.com/office/drawing/2018/hyperlinkcolor" val="tx"/>
                    </a:ext>
                  </a:extLst>
                </a:hlinkClick>
              </a:rPr>
              <a:t>tmwright@valdosta.edu</a:t>
            </a:r>
            <a:r>
              <a:rPr lang="en-US" b="1" dirty="0">
                <a:solidFill>
                  <a:srgbClr val="0070C0"/>
                </a:solidFill>
                <a:latin typeface="Source Sans Pro" panose="020B0503030403020204" pitchFamily="34" charset="0"/>
              </a:rPr>
              <a:t>.  </a:t>
            </a:r>
          </a:p>
        </p:txBody>
      </p:sp>
      <p:pic>
        <p:nvPicPr>
          <p:cNvPr id="11" name="Picture 10">
            <a:extLst>
              <a:ext uri="{FF2B5EF4-FFF2-40B4-BE49-F238E27FC236}">
                <a16:creationId xmlns:a16="http://schemas.microsoft.com/office/drawing/2014/main" id="{249B5D5A-DD44-4A7B-8218-1681CF4D7DFA}"/>
              </a:ext>
            </a:extLst>
          </p:cNvPr>
          <p:cNvPicPr>
            <a:picLocks noChangeAspect="1"/>
          </p:cNvPicPr>
          <p:nvPr/>
        </p:nvPicPr>
        <p:blipFill>
          <a:blip r:embed="rId5"/>
          <a:stretch>
            <a:fillRect/>
          </a:stretch>
        </p:blipFill>
        <p:spPr>
          <a:xfrm>
            <a:off x="1652997" y="2887605"/>
            <a:ext cx="1072615" cy="1589670"/>
          </a:xfrm>
          <a:prstGeom prst="rect">
            <a:avLst/>
          </a:prstGeom>
        </p:spPr>
      </p:pic>
    </p:spTree>
    <p:extLst>
      <p:ext uri="{BB962C8B-B14F-4D97-AF65-F5344CB8AC3E}">
        <p14:creationId xmlns:p14="http://schemas.microsoft.com/office/powerpoint/2010/main" val="832649070"/>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3"/>
          <a:stretch>
            <a:fillRect/>
          </a:stretch>
        </p:blipFill>
        <p:spPr>
          <a:xfrm>
            <a:off x="9189026" y="4713926"/>
            <a:ext cx="1719165" cy="796378"/>
          </a:xfrm>
          <a:prstGeom prst="rect">
            <a:avLst/>
          </a:prstGeom>
        </p:spPr>
      </p:pic>
      <p:sp>
        <p:nvSpPr>
          <p:cNvPr id="6" name="Arrow: Right 5">
            <a:extLst>
              <a:ext uri="{FF2B5EF4-FFF2-40B4-BE49-F238E27FC236}">
                <a16:creationId xmlns:a16="http://schemas.microsoft.com/office/drawing/2014/main" id="{BFB5B118-6888-495D-84DA-8B5F461DC7F3}"/>
              </a:ext>
            </a:extLst>
          </p:cNvPr>
          <p:cNvSpPr/>
          <p:nvPr/>
        </p:nvSpPr>
        <p:spPr>
          <a:xfrm>
            <a:off x="3640902" y="2303893"/>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26</a:t>
            </a:fld>
            <a:endParaRPr lang="en-US"/>
          </a:p>
        </p:txBody>
      </p:sp>
      <p:sp>
        <p:nvSpPr>
          <p:cNvPr id="7" name="AutoShape 2" descr="Elizabeth (Ann) W. Olphie Portrait">
            <a:extLst>
              <a:ext uri="{FF2B5EF4-FFF2-40B4-BE49-F238E27FC236}">
                <a16:creationId xmlns:a16="http://schemas.microsoft.com/office/drawing/2014/main" id="{ABFB0890-F89D-49BD-8772-6FC3F34721B4}"/>
              </a:ext>
            </a:extLst>
          </p:cNvPr>
          <p:cNvSpPr>
            <a:spLocks noChangeAspect="1" noChangeArrowheads="1"/>
          </p:cNvSpPr>
          <p:nvPr/>
        </p:nvSpPr>
        <p:spPr bwMode="auto">
          <a:xfrm>
            <a:off x="4236392" y="3276600"/>
            <a:ext cx="2012008" cy="201200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itle 1">
            <a:extLst>
              <a:ext uri="{FF2B5EF4-FFF2-40B4-BE49-F238E27FC236}">
                <a16:creationId xmlns:a16="http://schemas.microsoft.com/office/drawing/2014/main" id="{9F109307-F80C-4310-89B4-85A11B5C4AF4}"/>
              </a:ext>
            </a:extLst>
          </p:cNvPr>
          <p:cNvSpPr txBox="1">
            <a:spLocks/>
          </p:cNvSpPr>
          <p:nvPr/>
        </p:nvSpPr>
        <p:spPr>
          <a:xfrm>
            <a:off x="1431196" y="1421117"/>
            <a:ext cx="9995779" cy="485745"/>
          </a:xfrm>
          <a:prstGeom prst="rect">
            <a:avLst/>
          </a:prstGeom>
        </p:spPr>
        <p:txBody>
          <a:bodyPr vert="horz" lIns="91440" tIns="45720" rIns="91440" bIns="45720" rtlCol="0" anchor="b">
            <a:noAutofit/>
          </a:bodyPr>
          <a:lstStyle>
            <a:lvl1pPr algn="ctr" defTabSz="914400" rtl="0" eaLnBrk="1" latinLnBrk="0" hangingPunct="1">
              <a:lnSpc>
                <a:spcPct val="89000"/>
              </a:lnSpc>
              <a:spcBef>
                <a:spcPct val="0"/>
              </a:spcBef>
              <a:buNone/>
              <a:defRPr sz="7200" kern="1200" cap="all" baseline="0">
                <a:solidFill>
                  <a:schemeClr val="tx2"/>
                </a:solidFill>
                <a:latin typeface="+mj-lt"/>
                <a:ea typeface="+mj-ea"/>
                <a:cs typeface="+mj-cs"/>
              </a:defRPr>
            </a:lvl1pPr>
          </a:lstStyle>
          <a:p>
            <a:r>
              <a:rPr lang="en-US" sz="4000" b="1" dirty="0">
                <a:solidFill>
                  <a:srgbClr val="C00000"/>
                </a:solidFill>
              </a:rPr>
              <a:t>About the Presenter</a:t>
            </a:r>
          </a:p>
        </p:txBody>
      </p:sp>
      <p:pic>
        <p:nvPicPr>
          <p:cNvPr id="10" name="Picture 9">
            <a:extLst>
              <a:ext uri="{FF2B5EF4-FFF2-40B4-BE49-F238E27FC236}">
                <a16:creationId xmlns:a16="http://schemas.microsoft.com/office/drawing/2014/main" id="{EEE1B05D-14CA-4563-BE73-0A00D8627C77}"/>
              </a:ext>
            </a:extLst>
          </p:cNvPr>
          <p:cNvPicPr>
            <a:picLocks noChangeAspect="1"/>
          </p:cNvPicPr>
          <p:nvPr/>
        </p:nvPicPr>
        <p:blipFill>
          <a:blip r:embed="rId4"/>
          <a:stretch>
            <a:fillRect/>
          </a:stretch>
        </p:blipFill>
        <p:spPr>
          <a:xfrm>
            <a:off x="5146431" y="1901270"/>
            <a:ext cx="1888320" cy="1953757"/>
          </a:xfrm>
          <a:prstGeom prst="rect">
            <a:avLst/>
          </a:prstGeom>
        </p:spPr>
      </p:pic>
      <p:sp>
        <p:nvSpPr>
          <p:cNvPr id="11" name="TextBox 10">
            <a:extLst>
              <a:ext uri="{FF2B5EF4-FFF2-40B4-BE49-F238E27FC236}">
                <a16:creationId xmlns:a16="http://schemas.microsoft.com/office/drawing/2014/main" id="{A5E0955A-5C86-44B2-8A12-DB4DC916F12D}"/>
              </a:ext>
            </a:extLst>
          </p:cNvPr>
          <p:cNvSpPr txBox="1"/>
          <p:nvPr/>
        </p:nvSpPr>
        <p:spPr>
          <a:xfrm>
            <a:off x="1552354" y="3924090"/>
            <a:ext cx="9076475" cy="1200329"/>
          </a:xfrm>
          <a:prstGeom prst="rect">
            <a:avLst/>
          </a:prstGeom>
          <a:noFill/>
        </p:spPr>
        <p:txBody>
          <a:bodyPr wrap="square" rtlCol="0">
            <a:spAutoFit/>
          </a:bodyPr>
          <a:lstStyle/>
          <a:p>
            <a:pPr algn="ctr"/>
            <a:r>
              <a:rPr lang="en-US" b="1" dirty="0">
                <a:solidFill>
                  <a:srgbClr val="C00000"/>
                </a:solidFill>
                <a:latin typeface="Source Sans Pro" panose="020B0503030403020204" pitchFamily="34" charset="0"/>
              </a:rPr>
              <a:t>Tina M. Wright</a:t>
            </a:r>
          </a:p>
          <a:p>
            <a:pPr algn="ctr"/>
            <a:r>
              <a:rPr lang="en-US" b="1" dirty="0">
                <a:solidFill>
                  <a:srgbClr val="C00000"/>
                </a:solidFill>
                <a:latin typeface="Source Sans Pro" panose="020B0503030403020204" pitchFamily="34" charset="0"/>
              </a:rPr>
              <a:t>  </a:t>
            </a:r>
            <a:r>
              <a:rPr lang="en-US" b="1" dirty="0">
                <a:latin typeface="Source Sans Pro" panose="020B0503030403020204" pitchFamily="34" charset="0"/>
              </a:rPr>
              <a:t>Compliance Officer in the Office of Sponsored Programs and Research Administration.  </a:t>
            </a:r>
          </a:p>
          <a:p>
            <a:pPr algn="ctr"/>
            <a:r>
              <a:rPr lang="en-US" dirty="0">
                <a:latin typeface="Source Sans Pro" panose="020B0503030403020204" pitchFamily="34" charset="0"/>
              </a:rPr>
              <a:t>229.2532947; </a:t>
            </a:r>
            <a:r>
              <a:rPr lang="en-US" dirty="0">
                <a:latin typeface="Source Sans Pro" panose="020B0503030403020204" pitchFamily="34" charset="0"/>
                <a:hlinkClick r:id="rId5"/>
              </a:rPr>
              <a:t>tmwright@valdosta.edu</a:t>
            </a:r>
            <a:endParaRPr lang="en-US" dirty="0">
              <a:latin typeface="Source Sans Pro" panose="020B0503030403020204" pitchFamily="34" charset="0"/>
            </a:endParaRPr>
          </a:p>
          <a:p>
            <a:pPr algn="ctr"/>
            <a:r>
              <a:rPr lang="en-US" dirty="0">
                <a:latin typeface="Source Sans Pro" panose="020B0503030403020204" pitchFamily="34" charset="0"/>
              </a:rPr>
              <a:t>www.Valdosta.edu/OSPRA</a:t>
            </a:r>
          </a:p>
        </p:txBody>
      </p:sp>
    </p:spTree>
    <p:extLst>
      <p:ext uri="{BB962C8B-B14F-4D97-AF65-F5344CB8AC3E}">
        <p14:creationId xmlns:p14="http://schemas.microsoft.com/office/powerpoint/2010/main" val="49231680"/>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3752491" y="1987420"/>
            <a:ext cx="4718649" cy="746448"/>
          </a:xfrm>
        </p:spPr>
        <p:txBody>
          <a:bodyPr/>
          <a:lstStyle/>
          <a:p>
            <a:pPr algn="l"/>
            <a:br>
              <a:rPr lang="en-US" sz="4000" b="1" dirty="0">
                <a:solidFill>
                  <a:srgbClr val="FF0000"/>
                </a:solidFill>
              </a:rPr>
            </a:b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2"/>
          <a:stretch>
            <a:fillRect/>
          </a:stretch>
        </p:blipFill>
        <p:spPr>
          <a:xfrm>
            <a:off x="9189026" y="4713926"/>
            <a:ext cx="1719165" cy="796378"/>
          </a:xfrm>
          <a:prstGeom prst="rect">
            <a:avLst/>
          </a:prstGeom>
        </p:spPr>
      </p:pic>
      <p:sp>
        <p:nvSpPr>
          <p:cNvPr id="9" name="Arrow: Right 8">
            <a:extLst>
              <a:ext uri="{FF2B5EF4-FFF2-40B4-BE49-F238E27FC236}">
                <a16:creationId xmlns:a16="http://schemas.microsoft.com/office/drawing/2014/main" id="{CBA5D975-D018-4542-AE2E-DD0D9A73035C}"/>
              </a:ext>
            </a:extLst>
          </p:cNvPr>
          <p:cNvSpPr/>
          <p:nvPr/>
        </p:nvSpPr>
        <p:spPr>
          <a:xfrm>
            <a:off x="1480545" y="1987420"/>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Rectangle 2">
            <a:extLst>
              <a:ext uri="{FF2B5EF4-FFF2-40B4-BE49-F238E27FC236}">
                <a16:creationId xmlns:a16="http://schemas.microsoft.com/office/drawing/2014/main" id="{A056A285-BD0C-46D1-9336-2614F81028A5}"/>
              </a:ext>
            </a:extLst>
          </p:cNvPr>
          <p:cNvSpPr/>
          <p:nvPr/>
        </p:nvSpPr>
        <p:spPr>
          <a:xfrm>
            <a:off x="4969320" y="1424161"/>
            <a:ext cx="2408032" cy="707886"/>
          </a:xfrm>
          <a:prstGeom prst="rect">
            <a:avLst/>
          </a:prstGeom>
        </p:spPr>
        <p:txBody>
          <a:bodyPr wrap="none">
            <a:spAutoFit/>
          </a:bodyPr>
          <a:lstStyle/>
          <a:p>
            <a:r>
              <a:rPr lang="en-US" sz="4000" b="1" dirty="0">
                <a:solidFill>
                  <a:srgbClr val="C00000"/>
                </a:solidFill>
              </a:rPr>
              <a:t>PURPOSE </a:t>
            </a:r>
            <a:endParaRPr lang="en-US" sz="4000" dirty="0"/>
          </a:p>
        </p:txBody>
      </p:sp>
      <p:sp>
        <p:nvSpPr>
          <p:cNvPr id="6" name="Rectangle 5">
            <a:extLst>
              <a:ext uri="{FF2B5EF4-FFF2-40B4-BE49-F238E27FC236}">
                <a16:creationId xmlns:a16="http://schemas.microsoft.com/office/drawing/2014/main" id="{A5548B5E-0070-4B6C-AAED-3FF59197E44C}"/>
              </a:ext>
            </a:extLst>
          </p:cNvPr>
          <p:cNvSpPr/>
          <p:nvPr/>
        </p:nvSpPr>
        <p:spPr>
          <a:xfrm>
            <a:off x="2740660" y="2132047"/>
            <a:ext cx="7761623" cy="2092881"/>
          </a:xfrm>
          <a:prstGeom prst="rect">
            <a:avLst/>
          </a:prstGeom>
        </p:spPr>
        <p:txBody>
          <a:bodyPr wrap="square">
            <a:spAutoFit/>
          </a:bodyPr>
          <a:lstStyle/>
          <a:p>
            <a:r>
              <a:rPr lang="en-US" sz="2800" b="1" dirty="0">
                <a:solidFill>
                  <a:srgbClr val="333333"/>
                </a:solidFill>
                <a:latin typeface="Source Sans Pro" panose="020B0503030403020204" pitchFamily="34" charset="0"/>
              </a:rPr>
              <a:t>What is our </a:t>
            </a:r>
            <a:r>
              <a:rPr lang="en-US" sz="2800" b="1" dirty="0">
                <a:solidFill>
                  <a:srgbClr val="C00000"/>
                </a:solidFill>
                <a:latin typeface="Source Sans Pro" panose="020B0503030403020204" pitchFamily="34" charset="0"/>
              </a:rPr>
              <a:t>purpose?</a:t>
            </a:r>
            <a:r>
              <a:rPr lang="en-US" sz="2800" b="1" dirty="0">
                <a:solidFill>
                  <a:srgbClr val="333333"/>
                </a:solidFill>
                <a:latin typeface="Source Sans Pro" panose="020B0503030403020204" pitchFamily="34" charset="0"/>
              </a:rPr>
              <a:t>  </a:t>
            </a:r>
          </a:p>
          <a:p>
            <a:endParaRPr lang="en-US" sz="1200" b="1" dirty="0">
              <a:solidFill>
                <a:srgbClr val="333333"/>
              </a:solidFill>
              <a:latin typeface="Source Sans Pro" panose="020B0503030403020204" pitchFamily="34" charset="0"/>
            </a:endParaRPr>
          </a:p>
          <a:p>
            <a:r>
              <a:rPr lang="en-US" b="1" dirty="0">
                <a:solidFill>
                  <a:srgbClr val="333333"/>
                </a:solidFill>
                <a:latin typeface="Source Sans Pro" panose="020B0503030403020204" pitchFamily="34" charset="0"/>
              </a:rPr>
              <a:t>The purpose of the Office of Sponsored Programs and Research Administration (</a:t>
            </a:r>
            <a:r>
              <a:rPr lang="en-US" b="1" dirty="0">
                <a:solidFill>
                  <a:srgbClr val="C00000"/>
                </a:solidFill>
                <a:latin typeface="Source Sans Pro" panose="020B0503030403020204" pitchFamily="34" charset="0"/>
              </a:rPr>
              <a:t>OSPRA)</a:t>
            </a:r>
            <a:r>
              <a:rPr lang="en-US" b="1" dirty="0">
                <a:solidFill>
                  <a:srgbClr val="333333"/>
                </a:solidFill>
                <a:latin typeface="Source Sans Pro" panose="020B0503030403020204" pitchFamily="34" charset="0"/>
              </a:rPr>
              <a:t>  is to </a:t>
            </a:r>
            <a:r>
              <a:rPr lang="en-US" b="1" dirty="0">
                <a:solidFill>
                  <a:srgbClr val="C00000"/>
                </a:solidFill>
                <a:latin typeface="Source Sans Pro" panose="020B0503030403020204" pitchFamily="34" charset="0"/>
              </a:rPr>
              <a:t>protect</a:t>
            </a:r>
            <a:r>
              <a:rPr lang="en-US" b="1" dirty="0">
                <a:solidFill>
                  <a:srgbClr val="333333"/>
                </a:solidFill>
                <a:latin typeface="Source Sans Pro" panose="020B0503030403020204" pitchFamily="34" charset="0"/>
              </a:rPr>
              <a:t> the integrity and standing of the institution, faculty, staff, and students by </a:t>
            </a:r>
            <a:r>
              <a:rPr lang="en-US" b="1" dirty="0">
                <a:solidFill>
                  <a:srgbClr val="C00000"/>
                </a:solidFill>
                <a:latin typeface="Source Sans Pro" panose="020B0503030403020204" pitchFamily="34" charset="0"/>
              </a:rPr>
              <a:t>guarding</a:t>
            </a:r>
            <a:r>
              <a:rPr lang="en-US" b="1" dirty="0">
                <a:solidFill>
                  <a:srgbClr val="333333"/>
                </a:solidFill>
                <a:latin typeface="Source Sans Pro" panose="020B0503030403020204" pitchFamily="34" charset="0"/>
              </a:rPr>
              <a:t> and maintaining research </a:t>
            </a:r>
            <a:r>
              <a:rPr lang="en-US" b="1" dirty="0">
                <a:solidFill>
                  <a:srgbClr val="C00000"/>
                </a:solidFill>
                <a:latin typeface="Source Sans Pro" panose="020B0503030403020204" pitchFamily="34" charset="0"/>
              </a:rPr>
              <a:t>compliance;</a:t>
            </a:r>
            <a:r>
              <a:rPr lang="en-US" b="1" dirty="0">
                <a:solidFill>
                  <a:srgbClr val="333333"/>
                </a:solidFill>
                <a:latin typeface="Source Sans Pro" panose="020B0503030403020204" pitchFamily="34" charset="0"/>
              </a:rPr>
              <a:t> federal, state, local, and </a:t>
            </a:r>
            <a:r>
              <a:rPr lang="en-US" b="1" dirty="0">
                <a:solidFill>
                  <a:srgbClr val="C00000"/>
                </a:solidFill>
                <a:latin typeface="Source Sans Pro" panose="020B0503030403020204" pitchFamily="34" charset="0"/>
              </a:rPr>
              <a:t>institutional </a:t>
            </a:r>
            <a:r>
              <a:rPr lang="en-US" b="1" dirty="0">
                <a:solidFill>
                  <a:srgbClr val="333333"/>
                </a:solidFill>
                <a:latin typeface="Source Sans Pro" panose="020B0503030403020204" pitchFamily="34" charset="0"/>
              </a:rPr>
              <a:t>mandates; and regulations, guidelines, and policies.  </a:t>
            </a:r>
            <a:endParaRPr lang="en-US" b="1" dirty="0"/>
          </a:p>
        </p:txBody>
      </p:sp>
      <p:sp>
        <p:nvSpPr>
          <p:cNvPr id="7" name="Slide Number Placeholder 6">
            <a:extLst>
              <a:ext uri="{FF2B5EF4-FFF2-40B4-BE49-F238E27FC236}">
                <a16:creationId xmlns:a16="http://schemas.microsoft.com/office/drawing/2014/main" id="{5659F84E-9A2D-4F27-B4A6-A1D066D5A081}"/>
              </a:ext>
            </a:extLst>
          </p:cNvPr>
          <p:cNvSpPr>
            <a:spLocks noGrp="1"/>
          </p:cNvSpPr>
          <p:nvPr>
            <p:ph type="sldNum" sz="quarter" idx="12"/>
          </p:nvPr>
        </p:nvSpPr>
        <p:spPr/>
        <p:txBody>
          <a:bodyPr/>
          <a:lstStyle/>
          <a:p>
            <a:fld id="{A3DED2EE-9DCD-491A-A388-EFD0777AE2A5}" type="slidenum">
              <a:rPr lang="en-US" smtClean="0"/>
              <a:t>3</a:t>
            </a:fld>
            <a:endParaRPr lang="en-US"/>
          </a:p>
        </p:txBody>
      </p:sp>
    </p:spTree>
    <p:extLst>
      <p:ext uri="{BB962C8B-B14F-4D97-AF65-F5344CB8AC3E}">
        <p14:creationId xmlns:p14="http://schemas.microsoft.com/office/powerpoint/2010/main" val="2521185095"/>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4236392" y="1412655"/>
            <a:ext cx="3533192" cy="1085726"/>
          </a:xfrm>
        </p:spPr>
        <p:txBody>
          <a:bodyPr/>
          <a:lstStyle/>
          <a:p>
            <a:pPr algn="l"/>
            <a:r>
              <a:rPr lang="en-US" sz="4000" b="1" dirty="0">
                <a:solidFill>
                  <a:srgbClr val="C00000"/>
                </a:solidFill>
              </a:rPr>
              <a:t>Introduction</a:t>
            </a:r>
            <a:br>
              <a:rPr lang="en-US" sz="4000" b="1" dirty="0">
                <a:solidFill>
                  <a:srgbClr val="FF0000"/>
                </a:solidFill>
              </a:rPr>
            </a:b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2"/>
          <a:stretch>
            <a:fillRect/>
          </a:stretch>
        </p:blipFill>
        <p:spPr>
          <a:xfrm>
            <a:off x="9189026" y="4713926"/>
            <a:ext cx="1719165" cy="796378"/>
          </a:xfrm>
          <a:prstGeom prst="rect">
            <a:avLst/>
          </a:prstGeom>
        </p:spPr>
      </p:pic>
      <p:sp>
        <p:nvSpPr>
          <p:cNvPr id="5" name="Rectangle 4">
            <a:extLst>
              <a:ext uri="{FF2B5EF4-FFF2-40B4-BE49-F238E27FC236}">
                <a16:creationId xmlns:a16="http://schemas.microsoft.com/office/drawing/2014/main" id="{00B444F1-0C82-4412-BA22-00D7B5AC5217}"/>
              </a:ext>
            </a:extLst>
          </p:cNvPr>
          <p:cNvSpPr/>
          <p:nvPr/>
        </p:nvSpPr>
        <p:spPr>
          <a:xfrm>
            <a:off x="2689934" y="1882067"/>
            <a:ext cx="8016535" cy="1164800"/>
          </a:xfrm>
          <a:prstGeom prst="rect">
            <a:avLst/>
          </a:prstGeom>
        </p:spPr>
        <p:txBody>
          <a:bodyPr wrap="square">
            <a:spAutoFit/>
          </a:bodyPr>
          <a:lstStyle/>
          <a:p>
            <a:r>
              <a:rPr lang="en-US" sz="2800" b="1" dirty="0">
                <a:solidFill>
                  <a:srgbClr val="C00000"/>
                </a:solidFill>
                <a:latin typeface="Source Sans Pro" panose="020B0503030403020204" pitchFamily="34" charset="0"/>
                <a:ea typeface="Source Sans Pro" panose="020B0503030403020204" pitchFamily="34" charset="0"/>
              </a:rPr>
              <a:t>What </a:t>
            </a:r>
            <a:r>
              <a:rPr lang="en-US" sz="2800" b="1" dirty="0">
                <a:latin typeface="Source Sans Pro" panose="020B0503030403020204" pitchFamily="34" charset="0"/>
                <a:ea typeface="Source Sans Pro" panose="020B0503030403020204" pitchFamily="34" charset="0"/>
              </a:rPr>
              <a:t>is the Institutional Review Board (IRB )?</a:t>
            </a:r>
          </a:p>
          <a:p>
            <a:endParaRPr lang="en-US" sz="2800" b="1" dirty="0">
              <a:latin typeface="Source Sans Pro" panose="020B0503030403020204" pitchFamily="34" charset="0"/>
              <a:ea typeface="Source Sans Pro" panose="020B0503030403020204" pitchFamily="34" charset="0"/>
            </a:endParaRPr>
          </a:p>
          <a:p>
            <a:endParaRPr lang="en-US" sz="1200" dirty="0">
              <a:solidFill>
                <a:srgbClr val="C00000"/>
              </a:solidFill>
            </a:endParaRPr>
          </a:p>
        </p:txBody>
      </p:sp>
      <p:sp>
        <p:nvSpPr>
          <p:cNvPr id="6" name="Arrow: Right 5">
            <a:extLst>
              <a:ext uri="{FF2B5EF4-FFF2-40B4-BE49-F238E27FC236}">
                <a16:creationId xmlns:a16="http://schemas.microsoft.com/office/drawing/2014/main" id="{BFB5B118-6888-495D-84DA-8B5F461DC7F3}"/>
              </a:ext>
            </a:extLst>
          </p:cNvPr>
          <p:cNvSpPr/>
          <p:nvPr/>
        </p:nvSpPr>
        <p:spPr>
          <a:xfrm>
            <a:off x="1432671" y="1712335"/>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4</a:t>
            </a:fld>
            <a:endParaRPr lang="en-US"/>
          </a:p>
        </p:txBody>
      </p:sp>
      <p:sp>
        <p:nvSpPr>
          <p:cNvPr id="7" name="AutoShape 2" descr="Elizabeth (Ann) W. Olphie Portrait">
            <a:extLst>
              <a:ext uri="{FF2B5EF4-FFF2-40B4-BE49-F238E27FC236}">
                <a16:creationId xmlns:a16="http://schemas.microsoft.com/office/drawing/2014/main" id="{ABFB0890-F89D-49BD-8772-6FC3F34721B4}"/>
              </a:ext>
            </a:extLst>
          </p:cNvPr>
          <p:cNvSpPr>
            <a:spLocks noChangeAspect="1" noChangeArrowheads="1"/>
          </p:cNvSpPr>
          <p:nvPr/>
        </p:nvSpPr>
        <p:spPr bwMode="auto">
          <a:xfrm>
            <a:off x="4236392" y="3276600"/>
            <a:ext cx="2012008" cy="201200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8230023B-2E7F-4D54-90A0-5B0577BB5026}"/>
              </a:ext>
            </a:extLst>
          </p:cNvPr>
          <p:cNvSpPr/>
          <p:nvPr/>
        </p:nvSpPr>
        <p:spPr>
          <a:xfrm>
            <a:off x="2760442" y="2498381"/>
            <a:ext cx="7868387" cy="2585323"/>
          </a:xfrm>
          <a:prstGeom prst="rect">
            <a:avLst/>
          </a:prstGeom>
        </p:spPr>
        <p:txBody>
          <a:bodyPr wrap="square">
            <a:spAutoFit/>
          </a:bodyPr>
          <a:lstStyle/>
          <a:p>
            <a:pPr marL="285750" lvl="0" indent="-285750">
              <a:buFont typeface="Arial" panose="020B0604020202020204" pitchFamily="34" charset="0"/>
              <a:buChar char="•"/>
            </a:pPr>
            <a:r>
              <a:rPr lang="en-US" b="1" dirty="0">
                <a:solidFill>
                  <a:srgbClr val="000000"/>
                </a:solidFill>
                <a:latin typeface="Source Sans Pro" panose="020B0503030403020204" pitchFamily="34" charset="0"/>
                <a:ea typeface="Source Sans Pro" panose="020B0503030403020204" pitchFamily="34" charset="0"/>
              </a:rPr>
              <a:t>The IRB is a </a:t>
            </a:r>
            <a:r>
              <a:rPr lang="en-US" b="1" dirty="0">
                <a:solidFill>
                  <a:srgbClr val="C00000"/>
                </a:solidFill>
                <a:latin typeface="Source Sans Pro" panose="020B0503030403020204" pitchFamily="34" charset="0"/>
                <a:ea typeface="Source Sans Pro" panose="020B0503030403020204" pitchFamily="34" charset="0"/>
              </a:rPr>
              <a:t>federally mandated </a:t>
            </a:r>
            <a:r>
              <a:rPr lang="en-US" b="1" dirty="0">
                <a:solidFill>
                  <a:srgbClr val="000000"/>
                </a:solidFill>
                <a:latin typeface="Source Sans Pro" panose="020B0503030403020204" pitchFamily="34" charset="0"/>
                <a:ea typeface="Source Sans Pro" panose="020B0503030403020204" pitchFamily="34" charset="0"/>
              </a:rPr>
              <a:t>body established to protect the rights and welfare of human research participants.(Part 45, Code of Federal Regulations (CFR), Chapter 46, Paragraph 112).</a:t>
            </a:r>
          </a:p>
          <a:p>
            <a:pPr lvl="0"/>
            <a:endParaRPr lang="en-US" b="1" dirty="0">
              <a:latin typeface="Source Sans Pro" panose="020B0503030403020204" pitchFamily="34" charset="0"/>
              <a:ea typeface="Source Sans Pro" panose="020B0503030403020204" pitchFamily="34" charset="0"/>
            </a:endParaRPr>
          </a:p>
          <a:p>
            <a:pPr marL="285750" lvl="0" indent="-285750">
              <a:buFont typeface="Arial" panose="020B0604020202020204" pitchFamily="34" charset="0"/>
              <a:buChar char="•"/>
            </a:pPr>
            <a:r>
              <a:rPr lang="en-US" b="1" dirty="0">
                <a:solidFill>
                  <a:srgbClr val="000000"/>
                </a:solidFill>
                <a:latin typeface="Source Sans Pro" panose="020B0503030403020204" pitchFamily="34" charset="0"/>
                <a:ea typeface="Source Sans Pro" panose="020B0503030403020204" pitchFamily="34" charset="0"/>
              </a:rPr>
              <a:t>The IRB </a:t>
            </a:r>
            <a:r>
              <a:rPr lang="en-US" b="1" dirty="0">
                <a:solidFill>
                  <a:srgbClr val="C00000"/>
                </a:solidFill>
                <a:latin typeface="Source Sans Pro" panose="020B0503030403020204" pitchFamily="34" charset="0"/>
                <a:ea typeface="Source Sans Pro" panose="020B0503030403020204" pitchFamily="34" charset="0"/>
              </a:rPr>
              <a:t>committee</a:t>
            </a:r>
            <a:r>
              <a:rPr lang="en-US" b="1" dirty="0">
                <a:solidFill>
                  <a:srgbClr val="000000"/>
                </a:solidFill>
                <a:latin typeface="Source Sans Pro" panose="020B0503030403020204" pitchFamily="34" charset="0"/>
                <a:ea typeface="Source Sans Pro" panose="020B0503030403020204" pitchFamily="34" charset="0"/>
              </a:rPr>
              <a:t> is a diverse group of VSU faculty, staff, and community members.</a:t>
            </a:r>
          </a:p>
          <a:p>
            <a:pPr lvl="0"/>
            <a:endParaRPr lang="en-US" b="1" dirty="0">
              <a:solidFill>
                <a:srgbClr val="000000"/>
              </a:solidFill>
              <a:latin typeface="Source Sans Pro" panose="020B0503030403020204" pitchFamily="34" charset="0"/>
              <a:ea typeface="Source Sans Pro" panose="020B0503030403020204" pitchFamily="34" charset="0"/>
            </a:endParaRPr>
          </a:p>
          <a:p>
            <a:pPr marL="285750" lvl="0" indent="-285750">
              <a:buFont typeface="Arial" panose="020B0604020202020204" pitchFamily="34" charset="0"/>
              <a:buChar char="•"/>
            </a:pPr>
            <a:r>
              <a:rPr lang="en-US" b="1" dirty="0">
                <a:solidFill>
                  <a:srgbClr val="000000"/>
                </a:solidFill>
                <a:latin typeface="Source Sans Pro" panose="020B0503030403020204" pitchFamily="34" charset="0"/>
                <a:ea typeface="Source Sans Pro" panose="020B0503030403020204" pitchFamily="34" charset="0"/>
              </a:rPr>
              <a:t>The term IRB is an </a:t>
            </a:r>
            <a:r>
              <a:rPr lang="en-US" b="1" dirty="0">
                <a:solidFill>
                  <a:srgbClr val="C00000"/>
                </a:solidFill>
                <a:latin typeface="Source Sans Pro" panose="020B0503030403020204" pitchFamily="34" charset="0"/>
                <a:ea typeface="Source Sans Pro" panose="020B0503030403020204" pitchFamily="34" charset="0"/>
              </a:rPr>
              <a:t>umbrella term </a:t>
            </a:r>
            <a:r>
              <a:rPr lang="en-US" b="1" dirty="0">
                <a:solidFill>
                  <a:srgbClr val="000000"/>
                </a:solidFill>
                <a:latin typeface="Source Sans Pro" panose="020B0503030403020204" pitchFamily="34" charset="0"/>
                <a:ea typeface="Source Sans Pro" panose="020B0503030403020204" pitchFamily="34" charset="0"/>
              </a:rPr>
              <a:t>of sorts referring to the IRB committee and the IRB administrator.</a:t>
            </a:r>
          </a:p>
        </p:txBody>
      </p:sp>
    </p:spTree>
    <p:extLst>
      <p:ext uri="{BB962C8B-B14F-4D97-AF65-F5344CB8AC3E}">
        <p14:creationId xmlns:p14="http://schemas.microsoft.com/office/powerpoint/2010/main" val="900559861"/>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2746077" y="2190802"/>
            <a:ext cx="8447514" cy="1085726"/>
          </a:xfrm>
        </p:spPr>
        <p:txBody>
          <a:bodyPr/>
          <a:lstStyle/>
          <a:p>
            <a:pPr algn="l"/>
            <a:r>
              <a:rPr lang="en-US" sz="4000" b="1" dirty="0">
                <a:solidFill>
                  <a:srgbClr val="C00000"/>
                </a:solidFill>
              </a:rPr>
              <a:t>WHAT IS HUMAN SUBJECTS RESEARCH? </a:t>
            </a:r>
            <a:br>
              <a:rPr lang="en-US" sz="4000" b="1" dirty="0">
                <a:solidFill>
                  <a:srgbClr val="FF0000"/>
                </a:solidFill>
              </a:rPr>
            </a:b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2"/>
          <a:stretch>
            <a:fillRect/>
          </a:stretch>
        </p:blipFill>
        <p:spPr>
          <a:xfrm>
            <a:off x="9189026" y="4713926"/>
            <a:ext cx="1719165" cy="796378"/>
          </a:xfrm>
          <a:prstGeom prst="rect">
            <a:avLst/>
          </a:prstGeom>
        </p:spPr>
      </p:pic>
      <p:sp>
        <p:nvSpPr>
          <p:cNvPr id="6" name="Arrow: Right 5">
            <a:extLst>
              <a:ext uri="{FF2B5EF4-FFF2-40B4-BE49-F238E27FC236}">
                <a16:creationId xmlns:a16="http://schemas.microsoft.com/office/drawing/2014/main" id="{BFB5B118-6888-495D-84DA-8B5F461DC7F3}"/>
              </a:ext>
            </a:extLst>
          </p:cNvPr>
          <p:cNvSpPr/>
          <p:nvPr/>
        </p:nvSpPr>
        <p:spPr>
          <a:xfrm>
            <a:off x="1477939" y="1449784"/>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5</a:t>
            </a:fld>
            <a:endParaRPr lang="en-US"/>
          </a:p>
        </p:txBody>
      </p:sp>
      <p:sp>
        <p:nvSpPr>
          <p:cNvPr id="7" name="AutoShape 2" descr="Elizabeth (Ann) W. Olphie Portrait">
            <a:extLst>
              <a:ext uri="{FF2B5EF4-FFF2-40B4-BE49-F238E27FC236}">
                <a16:creationId xmlns:a16="http://schemas.microsoft.com/office/drawing/2014/main" id="{ABFB0890-F89D-49BD-8772-6FC3F34721B4}"/>
              </a:ext>
            </a:extLst>
          </p:cNvPr>
          <p:cNvSpPr>
            <a:spLocks noChangeAspect="1" noChangeArrowheads="1"/>
          </p:cNvSpPr>
          <p:nvPr/>
        </p:nvSpPr>
        <p:spPr bwMode="auto">
          <a:xfrm>
            <a:off x="4236392" y="3276600"/>
            <a:ext cx="2012008" cy="201200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Rectangle 7">
            <a:extLst>
              <a:ext uri="{FF2B5EF4-FFF2-40B4-BE49-F238E27FC236}">
                <a16:creationId xmlns:a16="http://schemas.microsoft.com/office/drawing/2014/main" id="{36C34660-42D3-4476-9B8E-87BB26F3B845}"/>
              </a:ext>
            </a:extLst>
          </p:cNvPr>
          <p:cNvSpPr/>
          <p:nvPr/>
        </p:nvSpPr>
        <p:spPr>
          <a:xfrm>
            <a:off x="2746077" y="2833631"/>
            <a:ext cx="8159026" cy="2031325"/>
          </a:xfrm>
          <a:prstGeom prst="rect">
            <a:avLst/>
          </a:prstGeom>
        </p:spPr>
        <p:txBody>
          <a:bodyPr wrap="square">
            <a:spAutoFit/>
          </a:bodyPr>
          <a:lstStyle/>
          <a:p>
            <a:pPr marL="285750" indent="-285750">
              <a:buFont typeface="Arial" panose="020B0604020202020204" pitchFamily="34" charset="0"/>
              <a:buChar char="•"/>
            </a:pPr>
            <a:r>
              <a:rPr lang="en-US" b="1" dirty="0">
                <a:latin typeface="Source Sans Pro" panose="020B0503030403020204" pitchFamily="34" charset="0"/>
              </a:rPr>
              <a:t>Research is “a </a:t>
            </a:r>
            <a:r>
              <a:rPr lang="en-US" b="1" dirty="0">
                <a:solidFill>
                  <a:srgbClr val="C00000"/>
                </a:solidFill>
                <a:latin typeface="Source Sans Pro" panose="020B0503030403020204" pitchFamily="34" charset="0"/>
              </a:rPr>
              <a:t>systematic investigation, </a:t>
            </a:r>
            <a:r>
              <a:rPr lang="en-US" b="1" dirty="0">
                <a:latin typeface="Source Sans Pro" panose="020B0503030403020204" pitchFamily="34" charset="0"/>
              </a:rPr>
              <a:t>including research development, testing, and evaluation designed to develop or contribute to </a:t>
            </a:r>
            <a:r>
              <a:rPr lang="en-US" b="1" dirty="0">
                <a:solidFill>
                  <a:srgbClr val="C00000"/>
                </a:solidFill>
                <a:latin typeface="Source Sans Pro" panose="020B0503030403020204" pitchFamily="34" charset="0"/>
              </a:rPr>
              <a:t>generalizable knowledge.</a:t>
            </a:r>
          </a:p>
          <a:p>
            <a:endParaRPr lang="en-US" b="1" dirty="0">
              <a:latin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rPr>
              <a:t>Human subject is defined as “a </a:t>
            </a:r>
            <a:r>
              <a:rPr lang="en-US" b="1" dirty="0">
                <a:solidFill>
                  <a:srgbClr val="C00000"/>
                </a:solidFill>
                <a:latin typeface="Source Sans Pro" panose="020B0503030403020204" pitchFamily="34" charset="0"/>
              </a:rPr>
              <a:t>living individual </a:t>
            </a:r>
            <a:r>
              <a:rPr lang="en-US" b="1" dirty="0">
                <a:latin typeface="Source Sans Pro" panose="020B0503030403020204" pitchFamily="34" charset="0"/>
              </a:rPr>
              <a:t>about whom an investigator conducting research obtains data through </a:t>
            </a:r>
            <a:r>
              <a:rPr lang="en-US" b="1" dirty="0">
                <a:solidFill>
                  <a:srgbClr val="C00000"/>
                </a:solidFill>
                <a:latin typeface="Source Sans Pro" panose="020B0503030403020204" pitchFamily="34" charset="0"/>
              </a:rPr>
              <a:t>intervention or interaction </a:t>
            </a:r>
            <a:r>
              <a:rPr lang="en-US" b="1" dirty="0">
                <a:latin typeface="Source Sans Pro" panose="020B0503030403020204" pitchFamily="34" charset="0"/>
              </a:rPr>
              <a:t>with the individual or identifiable </a:t>
            </a:r>
            <a:r>
              <a:rPr lang="en-US" b="1" dirty="0">
                <a:solidFill>
                  <a:srgbClr val="C00000"/>
                </a:solidFill>
                <a:latin typeface="Source Sans Pro" panose="020B0503030403020204" pitchFamily="34" charset="0"/>
              </a:rPr>
              <a:t>private</a:t>
            </a:r>
            <a:r>
              <a:rPr lang="en-US" b="1" dirty="0">
                <a:latin typeface="Source Sans Pro" panose="020B0503030403020204" pitchFamily="34" charset="0"/>
              </a:rPr>
              <a:t> information”</a:t>
            </a:r>
          </a:p>
        </p:txBody>
      </p:sp>
    </p:spTree>
    <p:extLst>
      <p:ext uri="{BB962C8B-B14F-4D97-AF65-F5344CB8AC3E}">
        <p14:creationId xmlns:p14="http://schemas.microsoft.com/office/powerpoint/2010/main" val="206245696"/>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4715786" y="1457043"/>
            <a:ext cx="3533192" cy="1085726"/>
          </a:xfrm>
        </p:spPr>
        <p:txBody>
          <a:bodyPr/>
          <a:lstStyle/>
          <a:p>
            <a:pPr algn="l"/>
            <a:r>
              <a:rPr lang="en-US" sz="4000" b="1" dirty="0">
                <a:solidFill>
                  <a:srgbClr val="C00000"/>
                </a:solidFill>
              </a:rPr>
              <a:t>MINIMAL RISK </a:t>
            </a:r>
            <a:br>
              <a:rPr lang="en-US" sz="4000" b="1" dirty="0">
                <a:solidFill>
                  <a:srgbClr val="FF0000"/>
                </a:solidFill>
              </a:rPr>
            </a:b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2"/>
          <a:stretch>
            <a:fillRect/>
          </a:stretch>
        </p:blipFill>
        <p:spPr>
          <a:xfrm>
            <a:off x="9189026" y="4713926"/>
            <a:ext cx="1719165" cy="796378"/>
          </a:xfrm>
          <a:prstGeom prst="rect">
            <a:avLst/>
          </a:prstGeom>
        </p:spPr>
      </p:pic>
      <p:sp>
        <p:nvSpPr>
          <p:cNvPr id="5" name="Rectangle 4">
            <a:extLst>
              <a:ext uri="{FF2B5EF4-FFF2-40B4-BE49-F238E27FC236}">
                <a16:creationId xmlns:a16="http://schemas.microsoft.com/office/drawing/2014/main" id="{00B444F1-0C82-4412-BA22-00D7B5AC5217}"/>
              </a:ext>
            </a:extLst>
          </p:cNvPr>
          <p:cNvSpPr/>
          <p:nvPr/>
        </p:nvSpPr>
        <p:spPr>
          <a:xfrm>
            <a:off x="2689934" y="1882067"/>
            <a:ext cx="8016535" cy="1164800"/>
          </a:xfrm>
          <a:prstGeom prst="rect">
            <a:avLst/>
          </a:prstGeom>
        </p:spPr>
        <p:txBody>
          <a:bodyPr wrap="square">
            <a:spAutoFit/>
          </a:bodyPr>
          <a:lstStyle/>
          <a:p>
            <a:r>
              <a:rPr lang="en-US" sz="2800" b="1" dirty="0">
                <a:solidFill>
                  <a:srgbClr val="C00000"/>
                </a:solidFill>
                <a:latin typeface="Source Sans Pro" panose="020B0503030403020204" pitchFamily="34" charset="0"/>
                <a:ea typeface="Source Sans Pro" panose="020B0503030403020204" pitchFamily="34" charset="0"/>
              </a:rPr>
              <a:t>What </a:t>
            </a:r>
            <a:r>
              <a:rPr lang="en-US" sz="2800" b="1" dirty="0">
                <a:latin typeface="Source Sans Pro" panose="020B0503030403020204" pitchFamily="34" charset="0"/>
                <a:ea typeface="Source Sans Pro" panose="020B0503030403020204" pitchFamily="34" charset="0"/>
              </a:rPr>
              <a:t>is minimal risk? </a:t>
            </a:r>
          </a:p>
          <a:p>
            <a:endParaRPr lang="en-US" sz="2800" b="1" dirty="0">
              <a:latin typeface="Source Sans Pro" panose="020B0503030403020204" pitchFamily="34" charset="0"/>
              <a:ea typeface="Source Sans Pro" panose="020B0503030403020204" pitchFamily="34" charset="0"/>
            </a:endParaRPr>
          </a:p>
          <a:p>
            <a:endParaRPr lang="en-US" sz="1200" dirty="0">
              <a:solidFill>
                <a:srgbClr val="C00000"/>
              </a:solidFill>
            </a:endParaRPr>
          </a:p>
        </p:txBody>
      </p:sp>
      <p:sp>
        <p:nvSpPr>
          <p:cNvPr id="6" name="Arrow: Right 5">
            <a:extLst>
              <a:ext uri="{FF2B5EF4-FFF2-40B4-BE49-F238E27FC236}">
                <a16:creationId xmlns:a16="http://schemas.microsoft.com/office/drawing/2014/main" id="{BFB5B118-6888-495D-84DA-8B5F461DC7F3}"/>
              </a:ext>
            </a:extLst>
          </p:cNvPr>
          <p:cNvSpPr/>
          <p:nvPr/>
        </p:nvSpPr>
        <p:spPr>
          <a:xfrm>
            <a:off x="1432671" y="1712335"/>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6</a:t>
            </a:fld>
            <a:endParaRPr lang="en-US"/>
          </a:p>
        </p:txBody>
      </p:sp>
      <p:sp>
        <p:nvSpPr>
          <p:cNvPr id="7" name="AutoShape 2" descr="Elizabeth (Ann) W. Olphie Portrait">
            <a:extLst>
              <a:ext uri="{FF2B5EF4-FFF2-40B4-BE49-F238E27FC236}">
                <a16:creationId xmlns:a16="http://schemas.microsoft.com/office/drawing/2014/main" id="{ABFB0890-F89D-49BD-8772-6FC3F34721B4}"/>
              </a:ext>
            </a:extLst>
          </p:cNvPr>
          <p:cNvSpPr>
            <a:spLocks noChangeAspect="1" noChangeArrowheads="1"/>
          </p:cNvSpPr>
          <p:nvPr/>
        </p:nvSpPr>
        <p:spPr bwMode="auto">
          <a:xfrm>
            <a:off x="3002395" y="2701918"/>
            <a:ext cx="2012008" cy="201200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Rectangle 8">
            <a:extLst>
              <a:ext uri="{FF2B5EF4-FFF2-40B4-BE49-F238E27FC236}">
                <a16:creationId xmlns:a16="http://schemas.microsoft.com/office/drawing/2014/main" id="{584915EC-EB5B-48FD-8F11-96752EBF0A41}"/>
              </a:ext>
            </a:extLst>
          </p:cNvPr>
          <p:cNvSpPr/>
          <p:nvPr/>
        </p:nvSpPr>
        <p:spPr>
          <a:xfrm>
            <a:off x="2755037" y="2456228"/>
            <a:ext cx="8153154" cy="2031325"/>
          </a:xfrm>
          <a:prstGeom prst="rect">
            <a:avLst/>
          </a:prstGeom>
        </p:spPr>
        <p:txBody>
          <a:bodyPr wrap="square">
            <a:spAutoFit/>
          </a:bodyPr>
          <a:lstStyle/>
          <a:p>
            <a:pPr marL="285750" indent="-285750">
              <a:buFont typeface="Arial" panose="020B0604020202020204" pitchFamily="34" charset="0"/>
              <a:buChar char="•"/>
            </a:pPr>
            <a:r>
              <a:rPr lang="en-US" b="1" dirty="0">
                <a:latin typeface="Source Sans Pro" panose="020B0503030403020204" pitchFamily="34" charset="0"/>
                <a:ea typeface="Source Sans Pro" panose="020B0503030403020204" pitchFamily="34" charset="0"/>
              </a:rPr>
              <a:t>According to the CFR, “</a:t>
            </a:r>
            <a:r>
              <a:rPr lang="en-US" b="1" dirty="0">
                <a:solidFill>
                  <a:srgbClr val="C00000"/>
                </a:solidFill>
                <a:latin typeface="Source Sans Pro" panose="020B0503030403020204" pitchFamily="34" charset="0"/>
                <a:ea typeface="Source Sans Pro" panose="020B0503030403020204" pitchFamily="34" charset="0"/>
              </a:rPr>
              <a:t>minimal risk</a:t>
            </a:r>
            <a:r>
              <a:rPr lang="en-US" b="1" i="1" dirty="0">
                <a:latin typeface="Source Sans Pro" panose="020B0503030403020204" pitchFamily="34" charset="0"/>
                <a:ea typeface="Source Sans Pro" panose="020B0503030403020204" pitchFamily="34" charset="0"/>
              </a:rPr>
              <a:t> </a:t>
            </a:r>
            <a:r>
              <a:rPr lang="en-US" b="1" dirty="0">
                <a:latin typeface="Source Sans Pro" panose="020B0503030403020204" pitchFamily="34" charset="0"/>
                <a:ea typeface="Source Sans Pro" panose="020B0503030403020204" pitchFamily="34" charset="0"/>
              </a:rPr>
              <a:t>means that the probability and magnitude of harm or discomfort anticipated in the research are </a:t>
            </a:r>
            <a:r>
              <a:rPr lang="en-US" b="1" dirty="0">
                <a:solidFill>
                  <a:srgbClr val="C00000"/>
                </a:solidFill>
                <a:latin typeface="Source Sans Pro" panose="020B0503030403020204" pitchFamily="34" charset="0"/>
                <a:ea typeface="Source Sans Pro" panose="020B0503030403020204" pitchFamily="34" charset="0"/>
              </a:rPr>
              <a:t>not greater </a:t>
            </a:r>
            <a:r>
              <a:rPr lang="en-US" b="1" dirty="0">
                <a:latin typeface="Source Sans Pro" panose="020B0503030403020204" pitchFamily="34" charset="0"/>
                <a:ea typeface="Source Sans Pro" panose="020B0503030403020204" pitchFamily="34" charset="0"/>
              </a:rPr>
              <a:t>in and of themselves than those </a:t>
            </a:r>
            <a:r>
              <a:rPr lang="en-US" b="1" dirty="0">
                <a:solidFill>
                  <a:srgbClr val="C00000"/>
                </a:solidFill>
                <a:latin typeface="Source Sans Pro" panose="020B0503030403020204" pitchFamily="34" charset="0"/>
                <a:ea typeface="Source Sans Pro" panose="020B0503030403020204" pitchFamily="34" charset="0"/>
              </a:rPr>
              <a:t>ordinarily</a:t>
            </a:r>
            <a:r>
              <a:rPr lang="en-US" b="1" dirty="0">
                <a:latin typeface="Source Sans Pro" panose="020B0503030403020204" pitchFamily="34" charset="0"/>
                <a:ea typeface="Source Sans Pro" panose="020B0503030403020204" pitchFamily="34" charset="0"/>
              </a:rPr>
              <a:t> encountered in daily life or during the performance of </a:t>
            </a:r>
            <a:r>
              <a:rPr lang="en-US" b="1" dirty="0">
                <a:solidFill>
                  <a:srgbClr val="C00000"/>
                </a:solidFill>
                <a:latin typeface="Source Sans Pro" panose="020B0503030403020204" pitchFamily="34" charset="0"/>
                <a:ea typeface="Source Sans Pro" panose="020B0503030403020204" pitchFamily="34" charset="0"/>
              </a:rPr>
              <a:t>routine</a:t>
            </a:r>
            <a:r>
              <a:rPr lang="en-US" b="1" dirty="0">
                <a:latin typeface="Source Sans Pro" panose="020B0503030403020204" pitchFamily="34" charset="0"/>
                <a:ea typeface="Source Sans Pro" panose="020B0503030403020204" pitchFamily="34" charset="0"/>
              </a:rPr>
              <a:t> physical or psychological examinations or tests.”</a:t>
            </a:r>
          </a:p>
          <a:p>
            <a:endParaRPr lang="en-US" b="1" dirty="0">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r>
              <a:rPr lang="en-US" b="1" dirty="0">
                <a:latin typeface="Source Sans Pro" panose="020B0503030403020204" pitchFamily="34" charset="0"/>
                <a:ea typeface="Source Sans Pro" panose="020B0503030403020204" pitchFamily="34" charset="0"/>
              </a:rPr>
              <a:t>Research studies conducted at VSU may involve </a:t>
            </a:r>
            <a:r>
              <a:rPr lang="en-US" b="1" dirty="0">
                <a:solidFill>
                  <a:srgbClr val="C00000"/>
                </a:solidFill>
                <a:latin typeface="Source Sans Pro" panose="020B0503030403020204" pitchFamily="34" charset="0"/>
                <a:ea typeface="Source Sans Pro" panose="020B0503030403020204" pitchFamily="34" charset="0"/>
              </a:rPr>
              <a:t>no more than </a:t>
            </a:r>
            <a:r>
              <a:rPr lang="en-US" b="1" dirty="0">
                <a:latin typeface="Source Sans Pro" panose="020B0503030403020204" pitchFamily="34" charset="0"/>
                <a:ea typeface="Source Sans Pro" panose="020B0503030403020204" pitchFamily="34" charset="0"/>
              </a:rPr>
              <a:t>minimal risk.</a:t>
            </a:r>
          </a:p>
        </p:txBody>
      </p:sp>
    </p:spTree>
    <p:extLst>
      <p:ext uri="{BB962C8B-B14F-4D97-AF65-F5344CB8AC3E}">
        <p14:creationId xmlns:p14="http://schemas.microsoft.com/office/powerpoint/2010/main" val="191809225"/>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4172469" y="1365230"/>
            <a:ext cx="5227204" cy="1085726"/>
          </a:xfrm>
        </p:spPr>
        <p:txBody>
          <a:bodyPr/>
          <a:lstStyle/>
          <a:p>
            <a:pPr algn="l"/>
            <a:r>
              <a:rPr lang="en-US" sz="4000" b="1" dirty="0">
                <a:solidFill>
                  <a:srgbClr val="C00000"/>
                </a:solidFill>
              </a:rPr>
              <a:t>TYPES OF PROTOCOL </a:t>
            </a:r>
            <a:br>
              <a:rPr lang="en-US" sz="4000" b="1" dirty="0">
                <a:solidFill>
                  <a:srgbClr val="FF0000"/>
                </a:solidFill>
              </a:rPr>
            </a:b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2"/>
          <a:stretch>
            <a:fillRect/>
          </a:stretch>
        </p:blipFill>
        <p:spPr>
          <a:xfrm>
            <a:off x="9189026" y="4713926"/>
            <a:ext cx="1719165" cy="796378"/>
          </a:xfrm>
          <a:prstGeom prst="rect">
            <a:avLst/>
          </a:prstGeom>
        </p:spPr>
      </p:pic>
      <p:sp>
        <p:nvSpPr>
          <p:cNvPr id="5" name="Rectangle 4">
            <a:extLst>
              <a:ext uri="{FF2B5EF4-FFF2-40B4-BE49-F238E27FC236}">
                <a16:creationId xmlns:a16="http://schemas.microsoft.com/office/drawing/2014/main" id="{00B444F1-0C82-4412-BA22-00D7B5AC5217}"/>
              </a:ext>
            </a:extLst>
          </p:cNvPr>
          <p:cNvSpPr/>
          <p:nvPr/>
        </p:nvSpPr>
        <p:spPr>
          <a:xfrm>
            <a:off x="2792327" y="1908093"/>
            <a:ext cx="4496240" cy="707886"/>
          </a:xfrm>
          <a:prstGeom prst="rect">
            <a:avLst/>
          </a:prstGeom>
        </p:spPr>
        <p:txBody>
          <a:bodyPr wrap="square">
            <a:spAutoFit/>
          </a:bodyPr>
          <a:lstStyle/>
          <a:p>
            <a:r>
              <a:rPr lang="en-US" sz="2800" b="1" dirty="0">
                <a:solidFill>
                  <a:srgbClr val="C00000"/>
                </a:solidFill>
                <a:latin typeface="Source Sans Pro" panose="020B0503030403020204" pitchFamily="34" charset="0"/>
                <a:ea typeface="Source Sans Pro" panose="020B0503030403020204" pitchFamily="34" charset="0"/>
              </a:rPr>
              <a:t>What </a:t>
            </a:r>
            <a:r>
              <a:rPr lang="en-US" sz="2800" b="1" dirty="0">
                <a:latin typeface="Source Sans Pro" panose="020B0503030403020204" pitchFamily="34" charset="0"/>
                <a:ea typeface="Source Sans Pro" panose="020B0503030403020204" pitchFamily="34" charset="0"/>
              </a:rPr>
              <a:t>is protocol review? </a:t>
            </a:r>
          </a:p>
          <a:p>
            <a:endParaRPr lang="en-US" sz="1200" dirty="0">
              <a:solidFill>
                <a:srgbClr val="C00000"/>
              </a:solidFill>
            </a:endParaRPr>
          </a:p>
        </p:txBody>
      </p:sp>
      <p:sp>
        <p:nvSpPr>
          <p:cNvPr id="6" name="Arrow: Right 5">
            <a:extLst>
              <a:ext uri="{FF2B5EF4-FFF2-40B4-BE49-F238E27FC236}">
                <a16:creationId xmlns:a16="http://schemas.microsoft.com/office/drawing/2014/main" id="{BFB5B118-6888-495D-84DA-8B5F461DC7F3}"/>
              </a:ext>
            </a:extLst>
          </p:cNvPr>
          <p:cNvSpPr/>
          <p:nvPr/>
        </p:nvSpPr>
        <p:spPr>
          <a:xfrm>
            <a:off x="1432671" y="1712335"/>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7</a:t>
            </a:fld>
            <a:endParaRPr lang="en-US"/>
          </a:p>
        </p:txBody>
      </p:sp>
      <p:sp>
        <p:nvSpPr>
          <p:cNvPr id="8" name="Rectangle 7">
            <a:extLst>
              <a:ext uri="{FF2B5EF4-FFF2-40B4-BE49-F238E27FC236}">
                <a16:creationId xmlns:a16="http://schemas.microsoft.com/office/drawing/2014/main" id="{43184679-EA16-4472-85C8-E85AB5ADBD2A}"/>
              </a:ext>
            </a:extLst>
          </p:cNvPr>
          <p:cNvSpPr/>
          <p:nvPr/>
        </p:nvSpPr>
        <p:spPr>
          <a:xfrm>
            <a:off x="2792327" y="2477247"/>
            <a:ext cx="7711329" cy="2308324"/>
          </a:xfrm>
          <a:prstGeom prst="rect">
            <a:avLst/>
          </a:prstGeom>
        </p:spPr>
        <p:txBody>
          <a:bodyPr wrap="square">
            <a:spAutoFit/>
          </a:bodyPr>
          <a:lstStyle/>
          <a:p>
            <a:pPr marL="342900" indent="-342900">
              <a:buFont typeface="Arial" panose="020B0604020202020204" pitchFamily="34" charset="0"/>
              <a:buChar char="•"/>
            </a:pPr>
            <a:r>
              <a:rPr lang="en-US" b="1" dirty="0">
                <a:latin typeface="Source Sans Pro" panose="020B0503030403020204" pitchFamily="34" charset="0"/>
                <a:ea typeface="Source Sans Pro" panose="020B0503030403020204" pitchFamily="34" charset="0"/>
              </a:rPr>
              <a:t>Exempt – review is conducted &amp; approval issued by the IRB administrator. </a:t>
            </a:r>
          </a:p>
          <a:p>
            <a:r>
              <a:rPr lang="en-US" b="1" dirty="0">
                <a:latin typeface="Source Sans Pro" panose="020B0503030403020204" pitchFamily="34" charset="0"/>
                <a:ea typeface="Source Sans Pro" panose="020B0503030403020204" pitchFamily="34" charset="0"/>
              </a:rPr>
              <a:t>	</a:t>
            </a:r>
            <a:r>
              <a:rPr lang="en-US" sz="1400" b="1" i="1" dirty="0">
                <a:latin typeface="Source Sans Pro" panose="020B0503030403020204" pitchFamily="34" charset="0"/>
                <a:ea typeface="Source Sans Pro" panose="020B0503030403020204" pitchFamily="34" charset="0"/>
              </a:rPr>
              <a:t>*once all information is on file, turnaround time is 5-7 working days. </a:t>
            </a:r>
          </a:p>
          <a:p>
            <a:endParaRPr lang="en-US" b="1" i="1" dirty="0">
              <a:latin typeface="Source Sans Pro" panose="020B0503030403020204" pitchFamily="34" charset="0"/>
              <a:ea typeface="Source Sans Pro" panose="020B0503030403020204" pitchFamily="34" charset="0"/>
            </a:endParaRPr>
          </a:p>
          <a:p>
            <a:pPr marL="342900" indent="-342900">
              <a:buFont typeface="Arial" panose="020B0604020202020204" pitchFamily="34" charset="0"/>
              <a:buChar char="•"/>
            </a:pPr>
            <a:r>
              <a:rPr lang="en-US" b="1" dirty="0">
                <a:latin typeface="Source Sans Pro" panose="020B0503030403020204" pitchFamily="34" charset="0"/>
                <a:ea typeface="Source Sans Pro" panose="020B0503030403020204" pitchFamily="34" charset="0"/>
              </a:rPr>
              <a:t>Expedited – initial review conducted by IRB admin. Final review conducted &amp; approval issued by two members of the IRB committee.</a:t>
            </a:r>
          </a:p>
          <a:p>
            <a:r>
              <a:rPr lang="en-US" b="1" dirty="0">
                <a:latin typeface="Source Sans Pro" panose="020B0503030403020204" pitchFamily="34" charset="0"/>
                <a:ea typeface="Source Sans Pro" panose="020B0503030403020204" pitchFamily="34" charset="0"/>
              </a:rPr>
              <a:t>          </a:t>
            </a:r>
            <a:r>
              <a:rPr lang="en-US" sz="1400" b="1" i="1" dirty="0">
                <a:latin typeface="Source Sans Pro" panose="020B0503030403020204" pitchFamily="34" charset="0"/>
                <a:ea typeface="Source Sans Pro" panose="020B0503030403020204" pitchFamily="34" charset="0"/>
              </a:rPr>
              <a:t>*turnaround time is 10-12 working days </a:t>
            </a:r>
          </a:p>
          <a:p>
            <a:endParaRPr lang="en-US" sz="1400" b="1" i="1"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4177338466"/>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5B08C-5DD5-4E08-89B0-B82DEC70998F}"/>
              </a:ext>
            </a:extLst>
          </p:cNvPr>
          <p:cNvSpPr>
            <a:spLocks noGrp="1"/>
          </p:cNvSpPr>
          <p:nvPr>
            <p:ph type="ctrTitle"/>
          </p:nvPr>
        </p:nvSpPr>
        <p:spPr>
          <a:xfrm>
            <a:off x="4172469" y="1365230"/>
            <a:ext cx="5227204" cy="1085726"/>
          </a:xfrm>
        </p:spPr>
        <p:txBody>
          <a:bodyPr/>
          <a:lstStyle/>
          <a:p>
            <a:pPr algn="l"/>
            <a:r>
              <a:rPr lang="en-US" sz="4000" b="1" dirty="0">
                <a:solidFill>
                  <a:srgbClr val="C00000"/>
                </a:solidFill>
              </a:rPr>
              <a:t>TYPES OF PROTOCOL </a:t>
            </a:r>
            <a:br>
              <a:rPr lang="en-US" sz="4000" b="1" dirty="0">
                <a:solidFill>
                  <a:srgbClr val="FF0000"/>
                </a:solidFill>
              </a:rPr>
            </a:br>
            <a:endParaRPr lang="en-US" sz="4000" b="1" dirty="0">
              <a:solidFill>
                <a:srgbClr val="FF0000"/>
              </a:solidFill>
            </a:endParaRPr>
          </a:p>
        </p:txBody>
      </p:sp>
      <p:pic>
        <p:nvPicPr>
          <p:cNvPr id="4" name="Picture 3">
            <a:extLst>
              <a:ext uri="{FF2B5EF4-FFF2-40B4-BE49-F238E27FC236}">
                <a16:creationId xmlns:a16="http://schemas.microsoft.com/office/drawing/2014/main" id="{9E3D8382-156A-4535-A227-803D287951EE}"/>
              </a:ext>
            </a:extLst>
          </p:cNvPr>
          <p:cNvPicPr>
            <a:picLocks noChangeAspect="1"/>
          </p:cNvPicPr>
          <p:nvPr/>
        </p:nvPicPr>
        <p:blipFill>
          <a:blip r:embed="rId2"/>
          <a:stretch>
            <a:fillRect/>
          </a:stretch>
        </p:blipFill>
        <p:spPr>
          <a:xfrm>
            <a:off x="9189026" y="4713926"/>
            <a:ext cx="1719165" cy="796378"/>
          </a:xfrm>
          <a:prstGeom prst="rect">
            <a:avLst/>
          </a:prstGeom>
        </p:spPr>
      </p:pic>
      <p:sp>
        <p:nvSpPr>
          <p:cNvPr id="5" name="Rectangle 4">
            <a:extLst>
              <a:ext uri="{FF2B5EF4-FFF2-40B4-BE49-F238E27FC236}">
                <a16:creationId xmlns:a16="http://schemas.microsoft.com/office/drawing/2014/main" id="{00B444F1-0C82-4412-BA22-00D7B5AC5217}"/>
              </a:ext>
            </a:extLst>
          </p:cNvPr>
          <p:cNvSpPr/>
          <p:nvPr/>
        </p:nvSpPr>
        <p:spPr>
          <a:xfrm>
            <a:off x="2792327" y="1908093"/>
            <a:ext cx="4496240" cy="707886"/>
          </a:xfrm>
          <a:prstGeom prst="rect">
            <a:avLst/>
          </a:prstGeom>
        </p:spPr>
        <p:txBody>
          <a:bodyPr wrap="square">
            <a:spAutoFit/>
          </a:bodyPr>
          <a:lstStyle/>
          <a:p>
            <a:r>
              <a:rPr lang="en-US" sz="2800" b="1" dirty="0">
                <a:solidFill>
                  <a:srgbClr val="C00000"/>
                </a:solidFill>
                <a:latin typeface="Source Sans Pro" panose="020B0503030403020204" pitchFamily="34" charset="0"/>
                <a:ea typeface="Source Sans Pro" panose="020B0503030403020204" pitchFamily="34" charset="0"/>
              </a:rPr>
              <a:t>What </a:t>
            </a:r>
            <a:r>
              <a:rPr lang="en-US" sz="2800" b="1" dirty="0">
                <a:latin typeface="Source Sans Pro" panose="020B0503030403020204" pitchFamily="34" charset="0"/>
                <a:ea typeface="Source Sans Pro" panose="020B0503030403020204" pitchFamily="34" charset="0"/>
              </a:rPr>
              <a:t>is protocol review? </a:t>
            </a:r>
          </a:p>
          <a:p>
            <a:endParaRPr lang="en-US" sz="1200" dirty="0">
              <a:solidFill>
                <a:srgbClr val="C00000"/>
              </a:solidFill>
            </a:endParaRPr>
          </a:p>
        </p:txBody>
      </p:sp>
      <p:sp>
        <p:nvSpPr>
          <p:cNvPr id="6" name="Arrow: Right 5">
            <a:extLst>
              <a:ext uri="{FF2B5EF4-FFF2-40B4-BE49-F238E27FC236}">
                <a16:creationId xmlns:a16="http://schemas.microsoft.com/office/drawing/2014/main" id="{BFB5B118-6888-495D-84DA-8B5F461DC7F3}"/>
              </a:ext>
            </a:extLst>
          </p:cNvPr>
          <p:cNvSpPr/>
          <p:nvPr/>
        </p:nvSpPr>
        <p:spPr>
          <a:xfrm>
            <a:off x="1432671" y="1712335"/>
            <a:ext cx="1190980" cy="903644"/>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Slide Number Placeholder 2">
            <a:extLst>
              <a:ext uri="{FF2B5EF4-FFF2-40B4-BE49-F238E27FC236}">
                <a16:creationId xmlns:a16="http://schemas.microsoft.com/office/drawing/2014/main" id="{D6C126A5-F7DE-4FB3-9839-01968349754D}"/>
              </a:ext>
            </a:extLst>
          </p:cNvPr>
          <p:cNvSpPr>
            <a:spLocks noGrp="1"/>
          </p:cNvSpPr>
          <p:nvPr>
            <p:ph type="sldNum" sz="quarter" idx="12"/>
          </p:nvPr>
        </p:nvSpPr>
        <p:spPr/>
        <p:txBody>
          <a:bodyPr/>
          <a:lstStyle/>
          <a:p>
            <a:fld id="{A3DED2EE-9DCD-491A-A388-EFD0777AE2A5}" type="slidenum">
              <a:rPr lang="en-US" smtClean="0"/>
              <a:t>8</a:t>
            </a:fld>
            <a:endParaRPr lang="en-US"/>
          </a:p>
        </p:txBody>
      </p:sp>
      <p:sp>
        <p:nvSpPr>
          <p:cNvPr id="7" name="Rectangle 6">
            <a:extLst>
              <a:ext uri="{FF2B5EF4-FFF2-40B4-BE49-F238E27FC236}">
                <a16:creationId xmlns:a16="http://schemas.microsoft.com/office/drawing/2014/main" id="{40DAAA12-4FAA-4863-BA0D-D99016B2E5C5}"/>
              </a:ext>
            </a:extLst>
          </p:cNvPr>
          <p:cNvSpPr/>
          <p:nvPr/>
        </p:nvSpPr>
        <p:spPr>
          <a:xfrm>
            <a:off x="2881582" y="2558677"/>
            <a:ext cx="7747247" cy="1200329"/>
          </a:xfrm>
          <a:prstGeom prst="rect">
            <a:avLst/>
          </a:prstGeom>
        </p:spPr>
        <p:txBody>
          <a:bodyPr wrap="square">
            <a:spAutoFit/>
          </a:bodyPr>
          <a:lstStyle/>
          <a:p>
            <a:pPr marL="342900" indent="-342900">
              <a:buFont typeface="Arial" panose="020B0604020202020204" pitchFamily="34" charset="0"/>
              <a:buChar char="•"/>
            </a:pPr>
            <a:r>
              <a:rPr lang="en-US" b="1" dirty="0">
                <a:latin typeface="Source Sans Pro" panose="020B0503030403020204" pitchFamily="34" charset="0"/>
                <a:ea typeface="Source Sans Pro" panose="020B0503030403020204" pitchFamily="34" charset="0"/>
              </a:rPr>
              <a:t>Full Review – Protocols requiring Full Review are vetted by the entire IRB and discussed at a convened meeting. </a:t>
            </a:r>
          </a:p>
          <a:p>
            <a:pPr marL="342900" indent="-342900">
              <a:buFont typeface="Arial" panose="020B0604020202020204" pitchFamily="34" charset="0"/>
              <a:buChar char="•"/>
            </a:pPr>
            <a:endParaRPr lang="en-US" b="1" dirty="0">
              <a:latin typeface="Source Sans Pro" panose="020B0503030403020204" pitchFamily="34" charset="0"/>
              <a:ea typeface="Source Sans Pro" panose="020B0503030403020204" pitchFamily="34" charset="0"/>
            </a:endParaRPr>
          </a:p>
          <a:p>
            <a:r>
              <a:rPr lang="en-US" b="1" i="1" dirty="0">
                <a:latin typeface="Source Sans Pro" panose="020B0503030403020204" pitchFamily="34" charset="0"/>
                <a:ea typeface="Source Sans Pro" panose="020B0503030403020204" pitchFamily="34" charset="0"/>
              </a:rPr>
              <a:t>	*</a:t>
            </a:r>
            <a:r>
              <a:rPr lang="en-US" sz="1400" b="1" i="1" dirty="0">
                <a:latin typeface="Source Sans Pro" panose="020B0503030403020204" pitchFamily="34" charset="0"/>
                <a:ea typeface="Source Sans Pro" panose="020B0503030403020204" pitchFamily="34" charset="0"/>
              </a:rPr>
              <a:t>IRB approval </a:t>
            </a:r>
            <a:r>
              <a:rPr lang="en-US" sz="1400" b="1" i="1" dirty="0">
                <a:solidFill>
                  <a:srgbClr val="C00000"/>
                </a:solidFill>
                <a:latin typeface="Source Sans Pro" panose="020B0503030403020204" pitchFamily="34" charset="0"/>
                <a:ea typeface="Source Sans Pro" panose="020B0503030403020204" pitchFamily="34" charset="0"/>
              </a:rPr>
              <a:t>cannot be given retroactively.</a:t>
            </a:r>
            <a:r>
              <a:rPr lang="en-US" sz="1400" b="1" i="1" dirty="0">
                <a:latin typeface="Source Sans Pro" panose="020B0503030403020204" pitchFamily="34" charset="0"/>
                <a:ea typeface="Source Sans Pro" panose="020B0503030403020204" pitchFamily="34" charset="0"/>
              </a:rPr>
              <a:t> When in doubt submit an IRB application.</a:t>
            </a:r>
          </a:p>
        </p:txBody>
      </p:sp>
    </p:spTree>
    <p:extLst>
      <p:ext uri="{BB962C8B-B14F-4D97-AF65-F5344CB8AC3E}">
        <p14:creationId xmlns:p14="http://schemas.microsoft.com/office/powerpoint/2010/main" val="3356549451"/>
      </p:ext>
    </p:extLst>
  </p:cSld>
  <p:clrMapOvr>
    <a:masterClrMapping/>
  </p:clrMapOvr>
  <mc:AlternateContent xmlns:mc="http://schemas.openxmlformats.org/markup-compatibility/2006" xmlns:p15="http://schemas.microsoft.com/office/powerpoint/2012/main">
    <mc:Choice Requires="p15">
      <p:transition spd="slow" advClick="0" advTm="1000">
        <p15:prstTrans prst="pageCurlDouble"/>
      </p:transition>
    </mc:Choice>
    <mc:Fallback xmlns="">
      <p:transition spd="slow" advClick="0" advTm="1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Rounded Corners 11">
            <a:extLst>
              <a:ext uri="{FF2B5EF4-FFF2-40B4-BE49-F238E27FC236}">
                <a16:creationId xmlns:a16="http://schemas.microsoft.com/office/drawing/2014/main" id="{8F23FC69-D156-4BB2-95C2-43FFAA0DF3ED}"/>
              </a:ext>
            </a:extLst>
          </p:cNvPr>
          <p:cNvSpPr/>
          <p:nvPr/>
        </p:nvSpPr>
        <p:spPr>
          <a:xfrm>
            <a:off x="5141014" y="635382"/>
            <a:ext cx="1866123" cy="112900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Rounded Corners 12">
            <a:extLst>
              <a:ext uri="{FF2B5EF4-FFF2-40B4-BE49-F238E27FC236}">
                <a16:creationId xmlns:a16="http://schemas.microsoft.com/office/drawing/2014/main" id="{BF373FAF-E896-4F8B-B337-B6ED3225B986}"/>
              </a:ext>
            </a:extLst>
          </p:cNvPr>
          <p:cNvSpPr/>
          <p:nvPr/>
        </p:nvSpPr>
        <p:spPr>
          <a:xfrm>
            <a:off x="5290455" y="774036"/>
            <a:ext cx="1866123" cy="1129004"/>
          </a:xfrm>
          <a:prstGeom prst="roundRect">
            <a:avLst/>
          </a:prstGeom>
          <a:solidFill>
            <a:schemeClr val="bg1">
              <a:alpha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a:ea typeface="+mn-ea"/>
                <a:cs typeface="+mn-cs"/>
              </a:rPr>
              <a:t>Exempt</a:t>
            </a:r>
            <a:r>
              <a:rPr kumimoji="0" lang="en-US" sz="1600" b="1" i="0" u="none" strike="noStrike" kern="1200" cap="none" spc="0" normalizeH="0" baseline="0" noProof="0" dirty="0">
                <a:ln>
                  <a:noFill/>
                </a:ln>
                <a:solidFill>
                  <a:srgbClr val="000000"/>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mn-cs"/>
              </a:rPr>
              <a:t>Doesn’t mean the study is </a:t>
            </a:r>
            <a:r>
              <a:rPr kumimoji="0" lang="en-US" sz="1000" b="1" i="0" u="none" strike="noStrike" kern="1200" cap="none" spc="0" normalizeH="0" baseline="0" noProof="0" dirty="0">
                <a:ln>
                  <a:noFill/>
                </a:ln>
                <a:solidFill>
                  <a:srgbClr val="000000"/>
                </a:solidFill>
                <a:effectLst/>
                <a:uLnTx/>
                <a:uFillTx/>
                <a:latin typeface="Calibri" panose="020F0502020204030204"/>
                <a:ea typeface="+mn-ea"/>
                <a:cs typeface="+mn-cs"/>
              </a:rPr>
              <a:t>exempt </a:t>
            </a: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mn-cs"/>
              </a:rPr>
              <a:t>from submitting an IRB for review. Exempt refers to how/by whom the protocol is reviewed and approved. </a:t>
            </a:r>
          </a:p>
        </p:txBody>
      </p:sp>
      <p:sp>
        <p:nvSpPr>
          <p:cNvPr id="14" name="Rectangle: Rounded Corners 13">
            <a:extLst>
              <a:ext uri="{FF2B5EF4-FFF2-40B4-BE49-F238E27FC236}">
                <a16:creationId xmlns:a16="http://schemas.microsoft.com/office/drawing/2014/main" id="{E4D3FC2F-C0C6-4DB5-BADA-A983373E0293}"/>
              </a:ext>
            </a:extLst>
          </p:cNvPr>
          <p:cNvSpPr/>
          <p:nvPr/>
        </p:nvSpPr>
        <p:spPr>
          <a:xfrm>
            <a:off x="2786743" y="2890684"/>
            <a:ext cx="1866123" cy="112900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Rounded Corners 14">
            <a:extLst>
              <a:ext uri="{FF2B5EF4-FFF2-40B4-BE49-F238E27FC236}">
                <a16:creationId xmlns:a16="http://schemas.microsoft.com/office/drawing/2014/main" id="{30530116-0AFC-4AC3-89BA-237000383A61}"/>
              </a:ext>
            </a:extLst>
          </p:cNvPr>
          <p:cNvSpPr/>
          <p:nvPr/>
        </p:nvSpPr>
        <p:spPr>
          <a:xfrm>
            <a:off x="5141015" y="2890684"/>
            <a:ext cx="1866123" cy="112900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Rounded Corners 15">
            <a:extLst>
              <a:ext uri="{FF2B5EF4-FFF2-40B4-BE49-F238E27FC236}">
                <a16:creationId xmlns:a16="http://schemas.microsoft.com/office/drawing/2014/main" id="{D1AB0115-B9DD-4B04-AEDA-02963D7C9CAC}"/>
              </a:ext>
            </a:extLst>
          </p:cNvPr>
          <p:cNvSpPr/>
          <p:nvPr/>
        </p:nvSpPr>
        <p:spPr>
          <a:xfrm>
            <a:off x="7429744" y="2864498"/>
            <a:ext cx="1866123" cy="112900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Rounded Corners 16">
            <a:extLst>
              <a:ext uri="{FF2B5EF4-FFF2-40B4-BE49-F238E27FC236}">
                <a16:creationId xmlns:a16="http://schemas.microsoft.com/office/drawing/2014/main" id="{4726760A-9EFB-46A3-99B9-E1B68E872F7F}"/>
              </a:ext>
            </a:extLst>
          </p:cNvPr>
          <p:cNvSpPr/>
          <p:nvPr/>
        </p:nvSpPr>
        <p:spPr>
          <a:xfrm>
            <a:off x="2784913" y="4854403"/>
            <a:ext cx="1866123" cy="112900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Rounded Corners 22">
            <a:extLst>
              <a:ext uri="{FF2B5EF4-FFF2-40B4-BE49-F238E27FC236}">
                <a16:creationId xmlns:a16="http://schemas.microsoft.com/office/drawing/2014/main" id="{416B7845-7068-49EF-9C9C-E1E0E7562507}"/>
              </a:ext>
            </a:extLst>
          </p:cNvPr>
          <p:cNvSpPr/>
          <p:nvPr/>
        </p:nvSpPr>
        <p:spPr>
          <a:xfrm>
            <a:off x="5290456" y="3029338"/>
            <a:ext cx="1866123" cy="1129004"/>
          </a:xfrm>
          <a:prstGeom prst="roundRect">
            <a:avLst/>
          </a:prstGeom>
          <a:solidFill>
            <a:schemeClr val="bg1">
              <a:alpha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alibri" panose="020F0502020204030204"/>
                <a:ea typeface="+mn-ea"/>
                <a:cs typeface="+mn-cs"/>
              </a:rPr>
              <a:t>No identifiable participant  information </a:t>
            </a:r>
            <a:r>
              <a:rPr kumimoji="0" lang="en-US" sz="1000" b="1" i="1" u="none" strike="noStrike" kern="1200" cap="none" spc="0" normalizeH="0" baseline="0" noProof="0" dirty="0">
                <a:ln>
                  <a:noFill/>
                </a:ln>
                <a:solidFill>
                  <a:prstClr val="black"/>
                </a:solidFill>
                <a:effectLst/>
                <a:uLnTx/>
                <a:uFillTx/>
                <a:latin typeface="Calibri" panose="020F0502020204030204"/>
                <a:ea typeface="+mn-ea"/>
                <a:cs typeface="+mn-cs"/>
              </a:rPr>
              <a:t>(PII) </a:t>
            </a: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collected (e.g. names, birth dates, student ID, signatures, voice, images, etc.). </a:t>
            </a:r>
          </a:p>
        </p:txBody>
      </p:sp>
      <p:sp>
        <p:nvSpPr>
          <p:cNvPr id="24" name="Rectangle: Rounded Corners 23">
            <a:extLst>
              <a:ext uri="{FF2B5EF4-FFF2-40B4-BE49-F238E27FC236}">
                <a16:creationId xmlns:a16="http://schemas.microsoft.com/office/drawing/2014/main" id="{7532FF93-406B-4B72-96DC-3C8BBE5E16D5}"/>
              </a:ext>
            </a:extLst>
          </p:cNvPr>
          <p:cNvSpPr/>
          <p:nvPr/>
        </p:nvSpPr>
        <p:spPr>
          <a:xfrm>
            <a:off x="7579185" y="2989843"/>
            <a:ext cx="1866123" cy="1129004"/>
          </a:xfrm>
          <a:prstGeom prst="roundRect">
            <a:avLst/>
          </a:prstGeom>
          <a:solidFill>
            <a:schemeClr val="bg1">
              <a:alpha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Research consent statements are used in place of signed consent.  </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5" name="Rectangle: Rounded Corners 24">
            <a:extLst>
              <a:ext uri="{FF2B5EF4-FFF2-40B4-BE49-F238E27FC236}">
                <a16:creationId xmlns:a16="http://schemas.microsoft.com/office/drawing/2014/main" id="{9514B997-BE7A-4B61-BA78-82A56EBB80D3}"/>
              </a:ext>
            </a:extLst>
          </p:cNvPr>
          <p:cNvSpPr/>
          <p:nvPr/>
        </p:nvSpPr>
        <p:spPr>
          <a:xfrm>
            <a:off x="2940368" y="3006208"/>
            <a:ext cx="1866123" cy="1129004"/>
          </a:xfrm>
          <a:prstGeom prst="roundRect">
            <a:avLst/>
          </a:prstGeom>
          <a:solidFill>
            <a:schemeClr val="bg1">
              <a:alpha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alibri" panose="020F0502020204030204"/>
                <a:ea typeface="+mn-ea"/>
                <a:cs typeface="+mn-cs"/>
              </a:rPr>
              <a:t>Exempt research may not involve</a:t>
            </a: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 minors, vulnerable populations, matters sensitive in nature, alcohol/drug studies, etc.  Present no more than minimal </a:t>
            </a:r>
            <a:r>
              <a:rPr lang="en-US" sz="1000" dirty="0">
                <a:solidFill>
                  <a:prstClr val="black"/>
                </a:solidFill>
                <a:latin typeface="Calibri" panose="020F0502020204030204"/>
              </a:rPr>
              <a:t>risk. </a:t>
            </a: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6" name="Rectangle: Rounded Corners 25">
            <a:extLst>
              <a:ext uri="{FF2B5EF4-FFF2-40B4-BE49-F238E27FC236}">
                <a16:creationId xmlns:a16="http://schemas.microsoft.com/office/drawing/2014/main" id="{811D3D6E-095E-4091-83A0-9C30AC7BC821}"/>
              </a:ext>
            </a:extLst>
          </p:cNvPr>
          <p:cNvSpPr/>
          <p:nvPr/>
        </p:nvSpPr>
        <p:spPr>
          <a:xfrm>
            <a:off x="2912575" y="4969453"/>
            <a:ext cx="1866123" cy="1129004"/>
          </a:xfrm>
          <a:prstGeom prst="roundRect">
            <a:avLst/>
          </a:prstGeom>
          <a:solidFill>
            <a:schemeClr val="bg1">
              <a:alpha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000000"/>
                </a:solidFill>
                <a:latin typeface="Calibri" panose="020F0502020204030204"/>
              </a:rPr>
              <a:t>Consent forms, </a:t>
            </a: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mn-cs"/>
              </a:rPr>
              <a:t>applications, and links to policy/procedures are located on the OSPRA website (</a:t>
            </a:r>
            <a:r>
              <a:rPr kumimoji="0" lang="en-US" sz="1000" b="0" i="1" u="none" strike="noStrike" kern="1200" cap="none" spc="0" normalizeH="0" baseline="0" noProof="0" dirty="0">
                <a:ln>
                  <a:noFill/>
                </a:ln>
                <a:solidFill>
                  <a:srgbClr val="000000"/>
                </a:solidFill>
                <a:effectLst/>
                <a:uLnTx/>
                <a:uFillTx/>
                <a:latin typeface="Calibri" panose="020F0502020204030204"/>
                <a:ea typeface="+mn-ea"/>
                <a:cs typeface="+mn-cs"/>
              </a:rPr>
              <a:t>select Research Compliance). </a:t>
            </a:r>
          </a:p>
        </p:txBody>
      </p:sp>
      <p:sp>
        <p:nvSpPr>
          <p:cNvPr id="28" name="Minus Sign 27">
            <a:extLst>
              <a:ext uri="{FF2B5EF4-FFF2-40B4-BE49-F238E27FC236}">
                <a16:creationId xmlns:a16="http://schemas.microsoft.com/office/drawing/2014/main" id="{277F6EA7-399A-4D78-99D0-7EEA103EB952}"/>
              </a:ext>
            </a:extLst>
          </p:cNvPr>
          <p:cNvSpPr/>
          <p:nvPr/>
        </p:nvSpPr>
        <p:spPr>
          <a:xfrm>
            <a:off x="2895430" y="2110926"/>
            <a:ext cx="6587733" cy="321905"/>
          </a:xfrm>
          <a:prstGeom prst="mathMinus">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Minus Sign 28">
            <a:extLst>
              <a:ext uri="{FF2B5EF4-FFF2-40B4-BE49-F238E27FC236}">
                <a16:creationId xmlns:a16="http://schemas.microsoft.com/office/drawing/2014/main" id="{E71C8AF7-22CE-45D6-8853-A32610CA6192}"/>
              </a:ext>
            </a:extLst>
          </p:cNvPr>
          <p:cNvSpPr/>
          <p:nvPr/>
        </p:nvSpPr>
        <p:spPr>
          <a:xfrm rot="5400000">
            <a:off x="3408097" y="2439465"/>
            <a:ext cx="808072" cy="325413"/>
          </a:xfrm>
          <a:prstGeom prst="mathMinus">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Minus Sign 29">
            <a:extLst>
              <a:ext uri="{FF2B5EF4-FFF2-40B4-BE49-F238E27FC236}">
                <a16:creationId xmlns:a16="http://schemas.microsoft.com/office/drawing/2014/main" id="{69822D6E-C9B0-4F11-ADB2-96CD8D21401B}"/>
              </a:ext>
            </a:extLst>
          </p:cNvPr>
          <p:cNvSpPr/>
          <p:nvPr/>
        </p:nvSpPr>
        <p:spPr>
          <a:xfrm rot="5400000">
            <a:off x="8152043" y="2423100"/>
            <a:ext cx="808072" cy="325413"/>
          </a:xfrm>
          <a:prstGeom prst="mathMinus">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Minus Sign 30">
            <a:extLst>
              <a:ext uri="{FF2B5EF4-FFF2-40B4-BE49-F238E27FC236}">
                <a16:creationId xmlns:a16="http://schemas.microsoft.com/office/drawing/2014/main" id="{7C76FEEC-E07D-43A4-B4F6-7542367C63A8}"/>
              </a:ext>
            </a:extLst>
          </p:cNvPr>
          <p:cNvSpPr/>
          <p:nvPr/>
        </p:nvSpPr>
        <p:spPr>
          <a:xfrm rot="5400000">
            <a:off x="3303571" y="4274116"/>
            <a:ext cx="1017124" cy="325413"/>
          </a:xfrm>
          <a:prstGeom prst="mathMinus">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Minus Sign 31">
            <a:extLst>
              <a:ext uri="{FF2B5EF4-FFF2-40B4-BE49-F238E27FC236}">
                <a16:creationId xmlns:a16="http://schemas.microsoft.com/office/drawing/2014/main" id="{C9475952-30B0-4A1D-9C84-85F035620B0B}"/>
              </a:ext>
            </a:extLst>
          </p:cNvPr>
          <p:cNvSpPr/>
          <p:nvPr/>
        </p:nvSpPr>
        <p:spPr>
          <a:xfrm rot="5400000">
            <a:off x="5367112" y="2219599"/>
            <a:ext cx="1457773" cy="325413"/>
          </a:xfrm>
          <a:prstGeom prst="mathMinus">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Rounded Corners 18">
            <a:extLst>
              <a:ext uri="{FF2B5EF4-FFF2-40B4-BE49-F238E27FC236}">
                <a16:creationId xmlns:a16="http://schemas.microsoft.com/office/drawing/2014/main" id="{0083E4E0-BFEB-4DE6-BDC6-199B2E90C6CE}"/>
              </a:ext>
            </a:extLst>
          </p:cNvPr>
          <p:cNvSpPr/>
          <p:nvPr/>
        </p:nvSpPr>
        <p:spPr>
          <a:xfrm>
            <a:off x="5136698" y="4854403"/>
            <a:ext cx="1866123" cy="112900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Rounded Corners 19">
            <a:extLst>
              <a:ext uri="{FF2B5EF4-FFF2-40B4-BE49-F238E27FC236}">
                <a16:creationId xmlns:a16="http://schemas.microsoft.com/office/drawing/2014/main" id="{3BF4FEF9-514F-47F7-B546-021640A8003F}"/>
              </a:ext>
            </a:extLst>
          </p:cNvPr>
          <p:cNvSpPr/>
          <p:nvPr/>
        </p:nvSpPr>
        <p:spPr>
          <a:xfrm>
            <a:off x="7506391" y="4854403"/>
            <a:ext cx="1866123" cy="112900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Rounded Corners 21">
            <a:extLst>
              <a:ext uri="{FF2B5EF4-FFF2-40B4-BE49-F238E27FC236}">
                <a16:creationId xmlns:a16="http://schemas.microsoft.com/office/drawing/2014/main" id="{92D12942-9D86-4065-AB6D-613E3BA9F792}"/>
              </a:ext>
            </a:extLst>
          </p:cNvPr>
          <p:cNvSpPr/>
          <p:nvPr/>
        </p:nvSpPr>
        <p:spPr>
          <a:xfrm>
            <a:off x="7617040" y="4969453"/>
            <a:ext cx="1866123" cy="1129004"/>
          </a:xfrm>
          <a:prstGeom prst="roundRect">
            <a:avLst/>
          </a:prstGeom>
          <a:solidFill>
            <a:schemeClr val="bg1">
              <a:alpha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Completed research proposals and required documents are to be emailed to Tina Wright at </a:t>
            </a: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tmwright@Valdosta.edu</a:t>
            </a: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33" name="Rectangle: Rounded Corners 32">
            <a:extLst>
              <a:ext uri="{FF2B5EF4-FFF2-40B4-BE49-F238E27FC236}">
                <a16:creationId xmlns:a16="http://schemas.microsoft.com/office/drawing/2014/main" id="{06675E9D-C0F7-40FF-B1EB-D1BEAFD27EF4}"/>
              </a:ext>
            </a:extLst>
          </p:cNvPr>
          <p:cNvSpPr/>
          <p:nvPr/>
        </p:nvSpPr>
        <p:spPr>
          <a:xfrm>
            <a:off x="5264360" y="4969453"/>
            <a:ext cx="1866123" cy="1129004"/>
          </a:xfrm>
          <a:prstGeom prst="roundRect">
            <a:avLst/>
          </a:prstGeom>
          <a:solidFill>
            <a:schemeClr val="bg1">
              <a:alpha val="9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Exempt research studies are generally reviewed &amp; feedback provided in 5-7 working days of application receipt.</a:t>
            </a:r>
          </a:p>
        </p:txBody>
      </p:sp>
      <p:sp>
        <p:nvSpPr>
          <p:cNvPr id="34" name="Minus Sign 33">
            <a:extLst>
              <a:ext uri="{FF2B5EF4-FFF2-40B4-BE49-F238E27FC236}">
                <a16:creationId xmlns:a16="http://schemas.microsoft.com/office/drawing/2014/main" id="{72F9DBAA-764B-486F-8E86-B3BB00DA2954}"/>
              </a:ext>
            </a:extLst>
          </p:cNvPr>
          <p:cNvSpPr/>
          <p:nvPr/>
        </p:nvSpPr>
        <p:spPr>
          <a:xfrm>
            <a:off x="4554415" y="5261437"/>
            <a:ext cx="650442" cy="325413"/>
          </a:xfrm>
          <a:prstGeom prst="mathMinus">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Minus Sign 34">
            <a:extLst>
              <a:ext uri="{FF2B5EF4-FFF2-40B4-BE49-F238E27FC236}">
                <a16:creationId xmlns:a16="http://schemas.microsoft.com/office/drawing/2014/main" id="{27C59B8A-C105-45F7-A4FB-071ADC3C8CA6}"/>
              </a:ext>
            </a:extLst>
          </p:cNvPr>
          <p:cNvSpPr/>
          <p:nvPr/>
        </p:nvSpPr>
        <p:spPr>
          <a:xfrm>
            <a:off x="6933212" y="5261437"/>
            <a:ext cx="650442" cy="325413"/>
          </a:xfrm>
          <a:prstGeom prst="mathMinus">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Arrow: Right 36">
            <a:extLst>
              <a:ext uri="{FF2B5EF4-FFF2-40B4-BE49-F238E27FC236}">
                <a16:creationId xmlns:a16="http://schemas.microsoft.com/office/drawing/2014/main" id="{4A7D0CE3-FA2C-4A8C-A96A-5AF04398A0E6}"/>
              </a:ext>
            </a:extLst>
          </p:cNvPr>
          <p:cNvSpPr/>
          <p:nvPr/>
        </p:nvSpPr>
        <p:spPr>
          <a:xfrm>
            <a:off x="796706" y="437456"/>
            <a:ext cx="2516862" cy="1557945"/>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Protocol Review #1</a:t>
            </a:r>
          </a:p>
        </p:txBody>
      </p:sp>
    </p:spTree>
    <p:extLst>
      <p:ext uri="{BB962C8B-B14F-4D97-AF65-F5344CB8AC3E}">
        <p14:creationId xmlns:p14="http://schemas.microsoft.com/office/powerpoint/2010/main" val="2097788572"/>
      </p:ext>
    </p:extLst>
  </p:cSld>
  <p:clrMapOvr>
    <a:masterClrMapping/>
  </p:clrMapOvr>
  <p:transition spd="slow">
    <p:push dir="u"/>
  </p:transition>
</p:sld>
</file>

<file path=ppt/theme/theme1.xml><?xml version="1.0" encoding="utf-8"?>
<a:theme xmlns:a="http://schemas.openxmlformats.org/drawingml/2006/main" name="Crop">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3416</TotalTime>
  <Words>1685</Words>
  <Application>Microsoft Office PowerPoint</Application>
  <PresentationFormat>Widescreen</PresentationFormat>
  <Paragraphs>202</Paragraphs>
  <Slides>26</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Franklin Gothic Book</vt:lpstr>
      <vt:lpstr>Helvetica</vt:lpstr>
      <vt:lpstr>Source Sans Pro</vt:lpstr>
      <vt:lpstr>Crop</vt:lpstr>
      <vt:lpstr>Office of sponsored programs  and research administration  </vt:lpstr>
      <vt:lpstr> </vt:lpstr>
      <vt:lpstr> </vt:lpstr>
      <vt:lpstr>Introduction </vt:lpstr>
      <vt:lpstr>WHAT IS HUMAN SUBJECTS RESEARCH?  </vt:lpstr>
      <vt:lpstr>MINIMAL RISK  </vt:lpstr>
      <vt:lpstr>TYPES OF PROTOCOL  </vt:lpstr>
      <vt:lpstr>TYPES OF PROTOCOL  </vt:lpstr>
      <vt:lpstr>PowerPoint Presentation</vt:lpstr>
      <vt:lpstr>PowerPoint Presentation</vt:lpstr>
      <vt:lpstr>PowerPoint Presentation</vt:lpstr>
      <vt:lpstr>TRAINING  </vt:lpstr>
      <vt:lpstr>Qualtrics  </vt:lpstr>
      <vt:lpstr>Recruitment</vt:lpstr>
      <vt:lpstr>Recruitment</vt:lpstr>
      <vt:lpstr>CONSENT  </vt:lpstr>
      <vt:lpstr>CONSENT  </vt:lpstr>
      <vt:lpstr>LETTER OF PERMISSION OR COOPERATION (loc)  </vt:lpstr>
      <vt:lpstr>LETTER OF PERMISSION OR COOPERATION (loc)  </vt:lpstr>
      <vt:lpstr>LETTER OF PERMISSION OR COOPERATION (loc)  </vt:lpstr>
      <vt:lpstr> IRB Submission </vt:lpstr>
      <vt:lpstr> IRB Submission </vt:lpstr>
      <vt:lpstr> IRB Submission </vt:lpstr>
      <vt:lpstr> IRB Submission </vt:lpstr>
      <vt:lpstr>THANK YOU FOR YOUR TIME  and attention!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VSU’s</dc:title>
  <dc:creator>Elizabeth W Olphie</dc:creator>
  <cp:lastModifiedBy>Mary D Marshall</cp:lastModifiedBy>
  <cp:revision>205</cp:revision>
  <dcterms:created xsi:type="dcterms:W3CDTF">2020-09-09T14:50:13Z</dcterms:created>
  <dcterms:modified xsi:type="dcterms:W3CDTF">2021-10-20T14:57:50Z</dcterms:modified>
</cp:coreProperties>
</file>